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2" r:id="rId1"/>
  </p:sldMasterIdLst>
  <p:notesMasterIdLst>
    <p:notesMasterId r:id="rId19"/>
  </p:notesMasterIdLst>
  <p:sldIdLst>
    <p:sldId id="256" r:id="rId2"/>
    <p:sldId id="257" r:id="rId3"/>
    <p:sldId id="265" r:id="rId4"/>
    <p:sldId id="292" r:id="rId5"/>
    <p:sldId id="293" r:id="rId6"/>
    <p:sldId id="294" r:id="rId7"/>
    <p:sldId id="300" r:id="rId8"/>
    <p:sldId id="297" r:id="rId9"/>
    <p:sldId id="298" r:id="rId10"/>
    <p:sldId id="299" r:id="rId11"/>
    <p:sldId id="295" r:id="rId12"/>
    <p:sldId id="264" r:id="rId13"/>
    <p:sldId id="302" r:id="rId14"/>
    <p:sldId id="285" r:id="rId15"/>
    <p:sldId id="263" r:id="rId16"/>
    <p:sldId id="304" r:id="rId17"/>
    <p:sldId id="291" r:id="rId18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Cambria Math" panose="02040503050406030204" pitchFamily="18" charset="0"/>
      <p:regular r:id="rId24"/>
    </p:embeddedFont>
    <p:embeddedFont>
      <p:font typeface="Helvetica Neue" panose="02000503000000020004" pitchFamily="2" charset="0"/>
      <p:regular r:id="rId25"/>
      <p:bold r:id="rId26"/>
      <p:italic r:id="rId27"/>
      <p:boldItalic r:id="rId28"/>
    </p:embeddedFont>
    <p:embeddedFont>
      <p:font typeface="Work Sans" pitchFamily="2" charset="77"/>
      <p:regular r:id="rId29"/>
      <p:bold r:id="rId30"/>
    </p:embeddedFont>
    <p:embeddedFont>
      <p:font typeface="Work Sans Light" pitchFamily="2" charset="77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1F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003FE7A5-7E04-447B-A1FE-C451DF7360B6}">
  <a:tblStyle styleId="{003FE7A5-7E04-447B-A1FE-C451DF7360B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3"/>
  </p:normalViewPr>
  <p:slideViewPr>
    <p:cSldViewPr snapToGrid="0" snapToObjects="1">
      <p:cViewPr varScale="1">
        <p:scale>
          <a:sx n="156" d="100"/>
          <a:sy n="156" d="100"/>
        </p:scale>
        <p:origin x="36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32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font" Target="fonts/font11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" name="Google Shape;2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Explain general idea behind these approaches and their drawbacks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66026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29944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8" name="Google Shape;19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Explain general idea behind these approaches and their drawbacks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681466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7" name="Google Shape;437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Explain general idea behind these approaches and their drawbacks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233897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6" name="Google Shape;486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02757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33942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83846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Explain general idea behind these approaches and their drawbacks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22612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Explain general idea behind these approaches and their drawbacks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249688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</a:pPr>
            <a:r>
              <a:rPr lang="en-US"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Explain general idea behind these approaches and their drawbacks</a:t>
            </a:r>
            <a:endParaRPr sz="11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639357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"/>
          <p:cNvSpPr txBox="1">
            <a:spLocks noGrp="1"/>
          </p:cNvSpPr>
          <p:nvPr>
            <p:ph type="ctrTitle"/>
          </p:nvPr>
        </p:nvSpPr>
        <p:spPr>
          <a:xfrm>
            <a:off x="1012800" y="2497750"/>
            <a:ext cx="49500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Work Sans"/>
              <a:buNone/>
              <a:defRPr sz="4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Work Sans"/>
              <a:buNone/>
              <a:defRPr sz="4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Work Sans"/>
              <a:buNone/>
              <a:defRPr sz="4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Work Sans"/>
              <a:buNone/>
              <a:defRPr sz="4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Work Sans"/>
              <a:buNone/>
              <a:defRPr sz="4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Work Sans"/>
              <a:buNone/>
              <a:defRPr sz="4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Work Sans"/>
              <a:buNone/>
              <a:defRPr sz="4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Work Sans"/>
              <a:buNone/>
              <a:defRPr sz="48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ubTitle" idx="1"/>
          </p:nvPr>
        </p:nvSpPr>
        <p:spPr>
          <a:xfrm>
            <a:off x="1012800" y="3678252"/>
            <a:ext cx="49500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ork Sans Light"/>
              <a:buNone/>
              <a:defRPr sz="2000" b="0" i="0" u="none" strike="noStrike" cap="none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ork Sans Light"/>
              <a:buNone/>
              <a:defRPr sz="2000" b="0" i="0" u="none" strike="noStrike" cap="none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ork Sans Light"/>
              <a:buNone/>
              <a:defRPr sz="2000" b="0" i="0" u="none" strike="noStrike" cap="none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ork Sans Light"/>
              <a:buNone/>
              <a:defRPr sz="2000" b="0" i="0" u="none" strike="noStrike" cap="none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ork Sans Light"/>
              <a:buNone/>
              <a:defRPr sz="2000" b="0" i="0" u="none" strike="noStrike" cap="none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ork Sans Light"/>
              <a:buNone/>
              <a:defRPr sz="2000" b="0" i="0" u="none" strike="noStrike" cap="none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ork Sans Light"/>
              <a:buNone/>
              <a:defRPr sz="2000" b="0" i="0" u="none" strike="noStrike" cap="none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ork Sans Light"/>
              <a:buNone/>
              <a:defRPr sz="2000" b="0" i="0" u="none" strike="noStrike" cap="none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Work Sans Light"/>
              <a:buNone/>
              <a:defRPr sz="2000" b="0" i="0" u="none" strike="noStrike" cap="none">
                <a:solidFill>
                  <a:srgbClr val="000000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▪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●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▪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●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sz="2000" b="0" i="0" u="none" strike="noStrike" cap="none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8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1" i="0" u="none" strike="noStrike" cap="none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rPr>
              <a:t>1</a:t>
            </a:fld>
            <a:endParaRPr sz="1300" b="1" i="0" u="none" strike="noStrike" cap="none">
              <a:solidFill>
                <a:schemeClr val="dk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109FD0E-EB95-9445-A5FC-83445A702F85}"/>
              </a:ext>
            </a:extLst>
          </p:cNvPr>
          <p:cNvSpPr/>
          <p:nvPr/>
        </p:nvSpPr>
        <p:spPr>
          <a:xfrm>
            <a:off x="1628269" y="1245894"/>
            <a:ext cx="5887453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200" b="1" dirty="0">
                <a:latin typeface="Helvetica Neue" panose="02000503000000020004" pitchFamily="2" charset="0"/>
              </a:rPr>
              <a:t>Dynamic Matching Algorithms for Homelessness Reduction</a:t>
            </a:r>
            <a:endParaRPr lang="en-US" dirty="0"/>
          </a:p>
          <a:p>
            <a:pPr algn="ctr"/>
            <a:endParaRPr lang="en-US" dirty="0"/>
          </a:p>
          <a:p>
            <a:pPr algn="ctr"/>
            <a:br>
              <a:rPr lang="en-US" dirty="0"/>
            </a:br>
            <a: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CSE REU Final Presentation</a:t>
            </a:r>
          </a:p>
          <a:p>
            <a:pPr algn="ctr"/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endParaRPr lang="en-US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algn="ctr"/>
            <a:br>
              <a:rPr lang="en-US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</a:b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Luke Guerdan</a:t>
            </a:r>
            <a:r>
              <a:rPr lang="en-US" sz="12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en-US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Sanmay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Das</a:t>
            </a:r>
            <a:r>
              <a:rPr lang="en-US" sz="12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&amp; </a:t>
            </a:r>
            <a:r>
              <a:rPr lang="en-US" sz="1200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Chien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-Ju Ho</a:t>
            </a:r>
            <a:r>
              <a:rPr lang="en-US" sz="1200" baseline="30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E7537E-5536-3E4C-80F2-062CCEF968E9}"/>
              </a:ext>
            </a:extLst>
          </p:cNvPr>
          <p:cNvSpPr txBox="1"/>
          <p:nvPr/>
        </p:nvSpPr>
        <p:spPr>
          <a:xfrm>
            <a:off x="2943498" y="3923550"/>
            <a:ext cx="34350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aseline="30000" dirty="0">
                <a:latin typeface="Helvetica Light" panose="020B0403020202020204" pitchFamily="34" charset="0"/>
              </a:rPr>
              <a:t>1</a:t>
            </a:r>
            <a:r>
              <a:rPr lang="en-US" sz="1000" dirty="0">
                <a:latin typeface="Helvetica Light" panose="020B0403020202020204" pitchFamily="34" charset="0"/>
              </a:rPr>
              <a:t> Department of EECS, University of Missouri-Columbia</a:t>
            </a:r>
          </a:p>
          <a:p>
            <a:r>
              <a:rPr lang="en-US" sz="1000" baseline="30000" dirty="0">
                <a:latin typeface="Helvetica Light" panose="020B0403020202020204" pitchFamily="34" charset="0"/>
              </a:rPr>
              <a:t>2. </a:t>
            </a:r>
            <a:r>
              <a:rPr lang="en-US" sz="1000" dirty="0">
                <a:latin typeface="Helvetica Light" panose="020B0403020202020204" pitchFamily="34" charset="0"/>
              </a:rPr>
              <a:t>CSE Department, Washington University in St. Louis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3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</a:t>
            </a:fld>
            <a:endParaRPr sz="13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49D88E-23B2-B04A-9A51-30E1823C48B4}"/>
              </a:ext>
            </a:extLst>
          </p:cNvPr>
          <p:cNvSpPr/>
          <p:nvPr/>
        </p:nvSpPr>
        <p:spPr>
          <a:xfrm>
            <a:off x="2675892" y="510935"/>
            <a:ext cx="484375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Helvetica" pitchFamily="2" charset="0"/>
              </a:rPr>
              <a:t>Online-Dual Assignment Algorithm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D3B269-E271-EB42-929A-782E67BD7A6D}"/>
              </a:ext>
            </a:extLst>
          </p:cNvPr>
          <p:cNvSpPr txBox="1"/>
          <p:nvPr/>
        </p:nvSpPr>
        <p:spPr>
          <a:xfrm>
            <a:off x="1264277" y="1274130"/>
            <a:ext cx="22927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Primal-Dual Relationship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44CCF58-3280-C945-A0FE-2D3A7074BC91}"/>
              </a:ext>
            </a:extLst>
          </p:cNvPr>
          <p:cNvSpPr/>
          <p:nvPr/>
        </p:nvSpPr>
        <p:spPr>
          <a:xfrm>
            <a:off x="830254" y="1718620"/>
            <a:ext cx="343235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Strong Duality Theorem: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If either the primal or dual has a finite optimal value, then so does the other, the optimal values coincide, and optimal solutions to both P and D exist.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392823D-4440-AD47-BD6E-DE31485CF29A}"/>
              </a:ext>
            </a:extLst>
          </p:cNvPr>
          <p:cNvSpPr/>
          <p:nvPr/>
        </p:nvSpPr>
        <p:spPr>
          <a:xfrm>
            <a:off x="830254" y="2654562"/>
            <a:ext cx="354879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Complementary Slackness:</a:t>
            </a:r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Assuming strong duality, if a variable is positive, then the associated dual constraint must be binding. If a constraint fails to bind, the associated variable must be zero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79E7ED8-FC43-D94E-8550-279598BF5587}"/>
              </a:ext>
            </a:extLst>
          </p:cNvPr>
          <p:cNvGrpSpPr/>
          <p:nvPr/>
        </p:nvGrpSpPr>
        <p:grpSpPr>
          <a:xfrm>
            <a:off x="1874070" y="3645357"/>
            <a:ext cx="1438211" cy="526331"/>
            <a:chOff x="26702409" y="8225040"/>
            <a:chExt cx="4165235" cy="151812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5C960355-BE03-C24E-B6B6-341372A8AA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837" t="55542" r="37298" b="10445"/>
            <a:stretch/>
          </p:blipFill>
          <p:spPr>
            <a:xfrm>
              <a:off x="27479547" y="8225040"/>
              <a:ext cx="2367815" cy="1518124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09C29D2-2024-4149-8EA1-852CFC3E6E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1689" t="60224" r="20127" b="19886"/>
            <a:stretch/>
          </p:blipFill>
          <p:spPr>
            <a:xfrm>
              <a:off x="29063467" y="8478027"/>
              <a:ext cx="1804177" cy="88773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3088F5A-1DA9-CA43-82A0-23B9A58F87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638" t="63836" r="59577" b="21584"/>
            <a:stretch/>
          </p:blipFill>
          <p:spPr>
            <a:xfrm>
              <a:off x="26702409" y="8623106"/>
              <a:ext cx="1665397" cy="650792"/>
            </a:xfrm>
            <a:prstGeom prst="rect">
              <a:avLst/>
            </a:prstGeom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41F3FFE6-A9BD-B349-892B-4E903F7EF12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923" t="69943" r="45392" b="19796"/>
          <a:stretch/>
        </p:blipFill>
        <p:spPr>
          <a:xfrm>
            <a:off x="1264277" y="3797612"/>
            <a:ext cx="339115" cy="22182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8C0E61-4F1E-2540-B06E-6371E21814F3}"/>
                  </a:ext>
                </a:extLst>
              </p:cNvPr>
              <p:cNvSpPr txBox="1"/>
              <p:nvPr/>
            </p:nvSpPr>
            <p:spPr>
              <a:xfrm>
                <a:off x="1547472" y="3738628"/>
                <a:ext cx="2482484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 </m:t>
                    </m:r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                            )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58C0E61-4F1E-2540-B06E-6371E21814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472" y="3738628"/>
                <a:ext cx="2482484" cy="307777"/>
              </a:xfrm>
              <a:prstGeom prst="rect">
                <a:avLst/>
              </a:prstGeom>
              <a:blipFill>
                <a:blip r:embed="rId5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E9978273-BFAA-E547-AAC4-BF1314328FFF}"/>
              </a:ext>
            </a:extLst>
          </p:cNvPr>
          <p:cNvSpPr txBox="1"/>
          <p:nvPr/>
        </p:nvSpPr>
        <p:spPr>
          <a:xfrm>
            <a:off x="5097772" y="1274130"/>
            <a:ext cx="33360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Online Dual Assignment Algorithm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48E8CE2-FF23-5245-88C0-5CFF247935DB}"/>
                  </a:ext>
                </a:extLst>
              </p:cNvPr>
              <p:cNvSpPr txBox="1"/>
              <p:nvPr/>
            </p:nvSpPr>
            <p:spPr>
              <a:xfrm>
                <a:off x="5404405" y="2233701"/>
                <a:ext cx="2909341" cy="886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 dirty="0" smtClean="0">
                            <a:latin typeface="Cambria Math" panose="02040503050406030204" pitchFamily="18" charset="0"/>
                            <a:cs typeface="Gill Sans Light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i="1" dirty="0" smtClean="0">
                                <a:latin typeface="Cambria Math" panose="02040503050406030204" pitchFamily="18" charset="0"/>
                                <a:cs typeface="Gill Sans Light"/>
                              </a:rPr>
                            </m:ctrlPr>
                          </m:limLowPr>
                          <m:e>
                            <m:sSup>
                              <m:sSupPr>
                                <m:ctrlPr>
                                  <a:rPr lang="en-US" sz="1200" i="1" dirty="0" smtClean="0">
                                    <a:latin typeface="Cambria Math" panose="02040503050406030204" pitchFamily="18" charset="0"/>
                                    <a:cs typeface="Gill Sans Light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200" b="0" i="0" dirty="0" smtClean="0">
                                    <a:latin typeface="Cambria Math" panose="02040503050406030204" pitchFamily="18" charset="0"/>
                                    <a:cs typeface="Gill Sans Light"/>
                                  </a:rPr>
                                  <m:t>i</m:t>
                                </m:r>
                              </m:e>
                              <m:sup>
                                <m:r>
                                  <a:rPr lang="en-US" sz="1200" b="0" i="0" dirty="0" smtClean="0">
                                    <a:latin typeface="Cambria Math" panose="02040503050406030204" pitchFamily="18" charset="0"/>
                                    <a:cs typeface="Gill Sans Light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1200" b="0" i="0" dirty="0" smtClean="0">
                                <a:latin typeface="Cambria Math" panose="02040503050406030204" pitchFamily="18" charset="0"/>
                                <a:cs typeface="Gill Sans Light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sz="1200" b="0" i="0" dirty="0" smtClean="0">
                                <a:latin typeface="Cambria Math" panose="02040503050406030204" pitchFamily="18" charset="0"/>
                                <a:cs typeface="Gill Sans Light"/>
                              </a:rPr>
                              <m:t>max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sz="1200" b="0" i="0" dirty="0" smtClean="0">
                                <a:latin typeface="Cambria Math" panose="02040503050406030204" pitchFamily="18" charset="0"/>
                                <a:cs typeface="Gill Sans Light"/>
                              </a:rPr>
                              <m:t>i</m:t>
                            </m:r>
                          </m:lim>
                        </m:limLow>
                      </m:fName>
                      <m:e>
                        <m:r>
                          <a:rPr lang="en-US" sz="1200" b="0" i="0" dirty="0" smtClean="0">
                            <a:latin typeface="Cambria Math" panose="02040503050406030204" pitchFamily="18" charset="0"/>
                            <a:cs typeface="Gill Sans Light"/>
                          </a:rPr>
                          <m:t>{</m:t>
                        </m:r>
                      </m:e>
                    </m:func>
                  </m:oMath>
                </a14:m>
                <a:r>
                  <a:rPr lang="en-US" sz="12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                                    }    </a:t>
                </a:r>
              </a:p>
              <a:p>
                <a:endParaRPr lang="en-US" sz="1200" dirty="0">
                  <a:latin typeface="Gill Sans Light" panose="020B0302020104020203" pitchFamily="34" charset="-79"/>
                  <a:cs typeface="Gill Sans Light" panose="020B0302020104020203" pitchFamily="34" charset="-79"/>
                </a:endParaRPr>
              </a:p>
              <a:p>
                <a:r>
                  <a:rPr lang="en-US" sz="12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(if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dirty="0">
                            <a:latin typeface="Cambria Math" panose="02040503050406030204" pitchFamily="18" charset="0"/>
                            <a:cs typeface="Gill Sans Light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200" b="0" i="0" dirty="0">
                            <a:latin typeface="Cambria Math" panose="02040503050406030204" pitchFamily="18" charset="0"/>
                            <a:cs typeface="Gill Sans Light"/>
                          </a:rPr>
                          <m:t>i</m:t>
                        </m:r>
                      </m:e>
                      <m:sup>
                        <m:r>
                          <a:rPr lang="en-US" sz="1200" b="0" i="0" dirty="0">
                            <a:latin typeface="Cambria Math" panose="02040503050406030204" pitchFamily="18" charset="0"/>
                            <a:cs typeface="Gill Sans Light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2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=0, 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1200" i="1" dirty="0">
                            <a:latin typeface="Cambria Math" panose="02040503050406030204" pitchFamily="18" charset="0"/>
                            <a:cs typeface="Gill Sans Light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sz="1200" dirty="0">
                            <a:latin typeface="Cambria Math" panose="02040503050406030204" pitchFamily="18" charset="0"/>
                            <a:cs typeface="Gill Sans Light"/>
                          </a:rPr>
                          <m:t>i</m:t>
                        </m:r>
                      </m:e>
                      <m:sup>
                        <m:r>
                          <a:rPr lang="en-US" sz="1200" dirty="0">
                            <a:latin typeface="Cambria Math" panose="02040503050406030204" pitchFamily="18" charset="0"/>
                            <a:cs typeface="Gill Sans Light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sz="12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 at capacity don’t consider agent matched) </a:t>
                </a: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48E8CE2-FF23-5245-88C0-5CFF247935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4405" y="2233701"/>
                <a:ext cx="2909341" cy="886974"/>
              </a:xfrm>
              <a:prstGeom prst="rect">
                <a:avLst/>
              </a:prstGeom>
              <a:blipFill>
                <a:blip r:embed="rId6"/>
                <a:stretch>
                  <a:fillRect r="-870" b="-28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2AE7ADB0-768C-DE49-B409-EE1C0AF40A26}"/>
              </a:ext>
            </a:extLst>
          </p:cNvPr>
          <p:cNvSpPr txBox="1"/>
          <p:nvPr/>
        </p:nvSpPr>
        <p:spPr>
          <a:xfrm>
            <a:off x="5208178" y="1649149"/>
            <a:ext cx="3336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ill Sans Light"/>
                <a:cs typeface="Gill Sans Light"/>
              </a:rPr>
              <a:t>For each non-matched, available agent in each round, allocate to: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E8B11F5-A9C4-704D-A779-0D250E1143F7}"/>
              </a:ext>
            </a:extLst>
          </p:cNvPr>
          <p:cNvGrpSpPr/>
          <p:nvPr/>
        </p:nvGrpSpPr>
        <p:grpSpPr>
          <a:xfrm>
            <a:off x="6139969" y="2134118"/>
            <a:ext cx="1438211" cy="526331"/>
            <a:chOff x="26702409" y="8225040"/>
            <a:chExt cx="4165235" cy="1518124"/>
          </a:xfrm>
        </p:grpSpPr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85CF35ED-CD07-D644-A677-6BCC949E7C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8837" t="55542" r="37298" b="10445"/>
            <a:stretch/>
          </p:blipFill>
          <p:spPr>
            <a:xfrm>
              <a:off x="27479547" y="8225040"/>
              <a:ext cx="2367815" cy="1518124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9AFE4A8-D675-AE47-B852-03B69B36A8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1689" t="60224" r="20127" b="19886"/>
            <a:stretch/>
          </p:blipFill>
          <p:spPr>
            <a:xfrm>
              <a:off x="29063467" y="8478027"/>
              <a:ext cx="1804177" cy="887737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6D147851-46FA-3D48-8D75-332E11D4D54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638" t="63836" r="59577" b="21584"/>
            <a:stretch/>
          </p:blipFill>
          <p:spPr>
            <a:xfrm>
              <a:off x="26702409" y="8623106"/>
              <a:ext cx="1665397" cy="650792"/>
            </a:xfrm>
            <a:prstGeom prst="rect">
              <a:avLst/>
            </a:prstGeom>
          </p:spPr>
        </p:pic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D7293708-645D-E84B-9FE2-982B6F84C761}"/>
              </a:ext>
            </a:extLst>
          </p:cNvPr>
          <p:cNvSpPr/>
          <p:nvPr/>
        </p:nvSpPr>
        <p:spPr>
          <a:xfrm>
            <a:off x="830254" y="4199355"/>
            <a:ext cx="35487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When the dual term is zero, assignment should occur.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6C28F14-1BFE-D546-8193-CFD27856A8CA}"/>
              </a:ext>
            </a:extLst>
          </p:cNvPr>
          <p:cNvSpPr txBox="1"/>
          <p:nvPr/>
        </p:nvSpPr>
        <p:spPr>
          <a:xfrm>
            <a:off x="5208178" y="3615116"/>
            <a:ext cx="3336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ill Sans Light"/>
                <a:cs typeface="Gill Sans Light"/>
              </a:rPr>
              <a:t>For each non-matched, available agent in each round, allocate to the available resource such that: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86819E1-FAAE-2842-BC23-068AA149F48B}"/>
                  </a:ext>
                </a:extLst>
              </p:cNvPr>
              <p:cNvSpPr txBox="1"/>
              <p:nvPr/>
            </p:nvSpPr>
            <p:spPr>
              <a:xfrm>
                <a:off x="6128399" y="4081112"/>
                <a:ext cx="1402883" cy="3329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func>
                      <m:funcPr>
                        <m:ctrlPr>
                          <a:rPr lang="en-US" sz="1200" i="1" dirty="0" smtClean="0">
                            <a:latin typeface="Cambria Math" panose="02040503050406030204" pitchFamily="18" charset="0"/>
                            <a:cs typeface="Gill Sans Light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sz="1200" i="1" dirty="0" smtClean="0">
                                <a:latin typeface="Cambria Math" panose="02040503050406030204" pitchFamily="18" charset="0"/>
                                <a:cs typeface="Gill Sans Light"/>
                              </a:rPr>
                            </m:ctrlPr>
                          </m:limLowPr>
                          <m:e>
                            <m:sSup>
                              <m:sSupPr>
                                <m:ctrlPr>
                                  <a:rPr lang="en-US" sz="1200" i="1" dirty="0" smtClean="0">
                                    <a:latin typeface="Cambria Math" panose="02040503050406030204" pitchFamily="18" charset="0"/>
                                    <a:cs typeface="Gill Sans Light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200" b="0" i="0" dirty="0" smtClean="0">
                                    <a:latin typeface="Cambria Math" panose="02040503050406030204" pitchFamily="18" charset="0"/>
                                    <a:cs typeface="Gill Sans Light"/>
                                  </a:rPr>
                                  <m:t>i</m:t>
                                </m:r>
                              </m:e>
                              <m:sup>
                                <m:r>
                                  <a:rPr lang="en-US" sz="1200" b="0" i="0" dirty="0" smtClean="0">
                                    <a:latin typeface="Cambria Math" panose="02040503050406030204" pitchFamily="18" charset="0"/>
                                    <a:cs typeface="Gill Sans Light"/>
                                  </a:rPr>
                                  <m:t>∗</m:t>
                                </m:r>
                              </m:sup>
                            </m:sSup>
                            <m:r>
                              <a:rPr lang="en-US" sz="1200" b="0" i="0" dirty="0" smtClean="0">
                                <a:latin typeface="Cambria Math" panose="02040503050406030204" pitchFamily="18" charset="0"/>
                                <a:cs typeface="Gill Sans Light"/>
                              </a:rPr>
                              <m:t>=</m:t>
                            </m:r>
                            <m:r>
                              <m:rPr>
                                <m:sty m:val="p"/>
                              </m:rPr>
                              <a:rPr lang="en-US" sz="1200" b="0" i="0" dirty="0" smtClean="0">
                                <a:latin typeface="Cambria Math" panose="02040503050406030204" pitchFamily="18" charset="0"/>
                                <a:cs typeface="Gill Sans Light"/>
                              </a:rPr>
                              <m:t>max</m:t>
                            </m:r>
                          </m:e>
                          <m:lim>
                            <m:r>
                              <m:rPr>
                                <m:sty m:val="p"/>
                              </m:rPr>
                              <a:rPr lang="en-US" sz="1200" b="0" i="0" dirty="0" smtClean="0">
                                <a:latin typeface="Cambria Math" panose="02040503050406030204" pitchFamily="18" charset="0"/>
                                <a:cs typeface="Gill Sans Light"/>
                              </a:rPr>
                              <m:t>i</m:t>
                            </m:r>
                          </m:lim>
                        </m:limLow>
                      </m:fName>
                      <m:e>
                        <m:r>
                          <a:rPr lang="en-US" sz="1200" b="0" i="0" dirty="0" smtClean="0">
                            <a:latin typeface="Cambria Math" panose="02040503050406030204" pitchFamily="18" charset="0"/>
                            <a:cs typeface="Gill Sans Light"/>
                          </a:rPr>
                          <m:t>{</m:t>
                        </m:r>
                      </m:e>
                    </m:func>
                  </m:oMath>
                </a14:m>
                <a:r>
                  <a:rPr lang="en-US" sz="1200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            }   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B86819E1-FAAE-2842-BC23-068AA149F4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8399" y="4081112"/>
                <a:ext cx="1402883" cy="332976"/>
              </a:xfrm>
              <a:prstGeom prst="rect">
                <a:avLst/>
              </a:prstGeom>
              <a:blipFill>
                <a:blip r:embed="rId7"/>
                <a:stretch>
                  <a:fillRect r="-99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TextBox 29">
            <a:extLst>
              <a:ext uri="{FF2B5EF4-FFF2-40B4-BE49-F238E27FC236}">
                <a16:creationId xmlns:a16="http://schemas.microsoft.com/office/drawing/2014/main" id="{B20D6EE9-1878-3545-9124-C9D643DAE8F4}"/>
              </a:ext>
            </a:extLst>
          </p:cNvPr>
          <p:cNvSpPr txBox="1"/>
          <p:nvPr/>
        </p:nvSpPr>
        <p:spPr>
          <a:xfrm>
            <a:off x="4847086" y="3240905"/>
            <a:ext cx="39400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Comparison: Greedy Assignment Algorithm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D72C3A6-8DB0-7540-B559-162A3FC7A4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638" t="63836" r="64281" b="21160"/>
          <a:stretch/>
        </p:blipFill>
        <p:spPr>
          <a:xfrm>
            <a:off x="6874602" y="4121386"/>
            <a:ext cx="413870" cy="23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635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11" grpId="0"/>
      <p:bldP spid="7" grpId="0"/>
      <p:bldP spid="20" grpId="0"/>
      <p:bldP spid="21" grpId="0"/>
      <p:bldP spid="22" grpId="0"/>
      <p:bldP spid="27" grpId="0"/>
      <p:bldP spid="28" grpId="0"/>
      <p:bldP spid="29" grpId="0"/>
      <p:bldP spid="3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ctrTitle"/>
          </p:nvPr>
        </p:nvSpPr>
        <p:spPr>
          <a:xfrm>
            <a:off x="835182" y="918637"/>
            <a:ext cx="2460604" cy="769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</a:pPr>
            <a:r>
              <a:rPr lang="en-US" sz="4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</a:t>
            </a:r>
            <a:endParaRPr sz="40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" name="Google Shape;41;p7"/>
          <p:cNvSpPr txBox="1">
            <a:spLocks noGrp="1"/>
          </p:cNvSpPr>
          <p:nvPr>
            <p:ph type="subTitle" idx="1"/>
          </p:nvPr>
        </p:nvSpPr>
        <p:spPr>
          <a:xfrm>
            <a:off x="820786" y="1550115"/>
            <a:ext cx="5137328" cy="2978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>
              <a:buFont typeface="Work Sans Light"/>
              <a:buAutoNum type="arabicPeriod"/>
            </a:pPr>
            <a:r>
              <a:rPr lang="en-US" sz="19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Background &amp; Motivation</a:t>
            </a:r>
          </a:p>
          <a:p>
            <a:pPr lvl="0" indent="-457200">
              <a:buFont typeface="Work Sans Light"/>
              <a:buAutoNum type="arabicPeriod"/>
            </a:pPr>
            <a:r>
              <a:rPr lang="en-US" sz="19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Methods</a:t>
            </a:r>
          </a:p>
          <a:p>
            <a:pPr lvl="1" indent="-457200">
              <a:buFont typeface="Work Sans Light"/>
              <a:buAutoNum type="arabicPeriod"/>
            </a:pPr>
            <a:r>
              <a:rPr lang="en-US" sz="19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 Formulation</a:t>
            </a:r>
          </a:p>
          <a:p>
            <a:pPr lvl="1" indent="-457200">
              <a:buFont typeface="Work Sans Light"/>
              <a:buAutoNum type="arabicPeriod"/>
            </a:pPr>
            <a:r>
              <a:rPr lang="en-US" sz="19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Online-Dual Assignment Algorithm</a:t>
            </a:r>
          </a:p>
          <a:p>
            <a:pPr lvl="0" indent="-457200">
              <a:buFont typeface="Work Sans Light"/>
              <a:buAutoNum type="arabicPeriod"/>
            </a:pPr>
            <a:r>
              <a:rPr lang="en-US" sz="1900" dirty="0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Experiments</a:t>
            </a:r>
          </a:p>
          <a:p>
            <a:pPr lvl="1" indent="-457200">
              <a:buFont typeface="Work Sans Light"/>
              <a:buAutoNum type="arabicPeriod"/>
            </a:pPr>
            <a:r>
              <a:rPr lang="en-US" sz="1900" dirty="0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Online-Dual Performance</a:t>
            </a:r>
          </a:p>
          <a:p>
            <a:pPr lvl="1" indent="-457200">
              <a:buFont typeface="Work Sans Light"/>
              <a:buAutoNum type="arabicPeriod"/>
            </a:pPr>
            <a:r>
              <a:rPr lang="en-US" sz="1900" dirty="0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Stress Tests &amp; Failure Cases</a:t>
            </a:r>
          </a:p>
          <a:p>
            <a:pPr lvl="1" indent="-457200">
              <a:buFont typeface="Work Sans Light"/>
              <a:buAutoNum type="arabicPeriod"/>
            </a:pPr>
            <a:r>
              <a:rPr lang="en-US" sz="1900" dirty="0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Simulating Dual Variables</a:t>
            </a:r>
          </a:p>
          <a:p>
            <a:pPr lvl="0" indent="-457200">
              <a:buFont typeface="Work Sans Light"/>
              <a:buAutoNum type="arabicPeriod"/>
            </a:pPr>
            <a:r>
              <a:rPr lang="en-US" sz="19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Discussion </a:t>
            </a:r>
          </a:p>
        </p:txBody>
      </p:sp>
      <p:sp>
        <p:nvSpPr>
          <p:cNvPr id="5" name="Google Shape;186;p12">
            <a:extLst>
              <a:ext uri="{FF2B5EF4-FFF2-40B4-BE49-F238E27FC236}">
                <a16:creationId xmlns:a16="http://schemas.microsoft.com/office/drawing/2014/main" id="{817ADBAA-98B5-7B4B-8073-7CBCEFD78605}"/>
              </a:ext>
            </a:extLst>
          </p:cNvPr>
          <p:cNvSpPr txBox="1"/>
          <p:nvPr/>
        </p:nvSpPr>
        <p:spPr>
          <a:xfrm>
            <a:off x="6219050" y="337750"/>
            <a:ext cx="2232000" cy="19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0" b="1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r>
            <a:r>
              <a:rPr lang="en-US" sz="9600" b="1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9600" b="1" i="0" u="none" strike="noStrike" cap="none" dirty="0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670278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</a:t>
            </a:fld>
            <a:endParaRPr sz="13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01" name="Google Shape;20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96298" y="1209178"/>
            <a:ext cx="4350725" cy="318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03632" y="1492596"/>
            <a:ext cx="2500725" cy="276545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4"/>
          <p:cNvSpPr txBox="1"/>
          <p:nvPr/>
        </p:nvSpPr>
        <p:spPr>
          <a:xfrm>
            <a:off x="6291544" y="4258046"/>
            <a:ext cx="1877100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 i="1" dirty="0">
                <a:latin typeface="Calibri"/>
                <a:ea typeface="Calibri"/>
                <a:cs typeface="Calibri"/>
                <a:sym typeface="Calibri"/>
              </a:rPr>
              <a:t>*t(5119) = 5119; P &lt; 1.58 e-19</a:t>
            </a:r>
            <a:endParaRPr sz="1000" b="1" i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i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03;p14">
            <a:extLst>
              <a:ext uri="{FF2B5EF4-FFF2-40B4-BE49-F238E27FC236}">
                <a16:creationId xmlns:a16="http://schemas.microsoft.com/office/drawing/2014/main" id="{E6FC43E4-E66B-0E41-8FB4-AC22492DFE4E}"/>
              </a:ext>
            </a:extLst>
          </p:cNvPr>
          <p:cNvSpPr txBox="1"/>
          <p:nvPr/>
        </p:nvSpPr>
        <p:spPr>
          <a:xfrm>
            <a:off x="1235233" y="4361480"/>
            <a:ext cx="3687773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000" dirty="0">
                <a:latin typeface="Gill Sans Light" panose="020B0302020104020203" pitchFamily="34" charset="-79"/>
                <a:ea typeface="Calibri"/>
                <a:cs typeface="Gill Sans Light" panose="020B0302020104020203" pitchFamily="34" charset="-79"/>
                <a:sym typeface="Calibri"/>
              </a:rPr>
              <a:t>60 agents, 2 resource types, 4 round wait time, 5120 simulations</a:t>
            </a:r>
            <a:endParaRPr sz="1000" dirty="0">
              <a:latin typeface="Gill Sans Light" panose="020B0302020104020203" pitchFamily="34" charset="-79"/>
              <a:ea typeface="Calibri"/>
              <a:cs typeface="Gill Sans Light" panose="020B0302020104020203" pitchFamily="34" charset="-79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Gill Sans Light" panose="020B0302020104020203" pitchFamily="34" charset="-79"/>
              <a:ea typeface="Calibri"/>
              <a:cs typeface="Gill Sans Light" panose="020B0302020104020203" pitchFamily="34" charset="-79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Gill Sans Light" panose="020B0302020104020203" pitchFamily="34" charset="-79"/>
              <a:ea typeface="Calibri"/>
              <a:cs typeface="Gill Sans Light" panose="020B0302020104020203" pitchFamily="34" charset="-79"/>
              <a:sym typeface="Calibri"/>
            </a:endParaRPr>
          </a:p>
        </p:txBody>
      </p:sp>
      <p:sp>
        <p:nvSpPr>
          <p:cNvPr id="10" name="Google Shape;203;p14">
            <a:extLst>
              <a:ext uri="{FF2B5EF4-FFF2-40B4-BE49-F238E27FC236}">
                <a16:creationId xmlns:a16="http://schemas.microsoft.com/office/drawing/2014/main" id="{9BC6F628-1FF0-F740-A631-A97B160E9B15}"/>
              </a:ext>
            </a:extLst>
          </p:cNvPr>
          <p:cNvSpPr txBox="1"/>
          <p:nvPr/>
        </p:nvSpPr>
        <p:spPr>
          <a:xfrm>
            <a:off x="7399241" y="1760695"/>
            <a:ext cx="222032" cy="2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000" b="1" i="1" dirty="0">
                <a:latin typeface="Calibri"/>
                <a:ea typeface="Calibri"/>
                <a:cs typeface="Calibri"/>
                <a:sym typeface="Calibri"/>
              </a:rPr>
              <a:t>*</a:t>
            </a:r>
            <a:endParaRPr sz="1000" b="1" i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i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 b="1" i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D4082648-F5A8-574F-A917-FD3B33988127}"/>
              </a:ext>
            </a:extLst>
          </p:cNvPr>
          <p:cNvSpPr/>
          <p:nvPr/>
        </p:nvSpPr>
        <p:spPr>
          <a:xfrm rot="16200000">
            <a:off x="7502115" y="1779312"/>
            <a:ext cx="73557" cy="511166"/>
          </a:xfrm>
          <a:prstGeom prst="rightBrac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C558563-256B-6940-9D45-335E98EF7280}"/>
              </a:ext>
            </a:extLst>
          </p:cNvPr>
          <p:cNvSpPr/>
          <p:nvPr/>
        </p:nvSpPr>
        <p:spPr>
          <a:xfrm>
            <a:off x="1235233" y="504820"/>
            <a:ext cx="667353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Helvetica" pitchFamily="2" charset="0"/>
              </a:rPr>
              <a:t>Online-Dual Performance Comparison (Optimal Dual)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3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13</a:t>
            </a:fld>
            <a:endParaRPr sz="13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2" name="Picture 11" descr="A screenshot of a cell phone&#10;&#10;Description automatically generated">
            <a:extLst>
              <a:ext uri="{FF2B5EF4-FFF2-40B4-BE49-F238E27FC236}">
                <a16:creationId xmlns:a16="http://schemas.microsoft.com/office/drawing/2014/main" id="{7C4C92DD-8D0D-F045-AC3D-D93CA8165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2920" y="902708"/>
            <a:ext cx="3238159" cy="3761923"/>
          </a:xfrm>
          <a:prstGeom prst="rect">
            <a:avLst/>
          </a:prstGeom>
        </p:spPr>
      </p:pic>
      <p:pic>
        <p:nvPicPr>
          <p:cNvPr id="14" name="Picture 13" descr="A close up of a logo&#10;&#10;Description automatically generated">
            <a:extLst>
              <a:ext uri="{FF2B5EF4-FFF2-40B4-BE49-F238E27FC236}">
                <a16:creationId xmlns:a16="http://schemas.microsoft.com/office/drawing/2014/main" id="{05E44829-01EB-C740-B40C-49225CC688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3679" y="902708"/>
            <a:ext cx="1804891" cy="904225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6AA3A976-818B-4549-9D1B-16AD1943FA13}"/>
              </a:ext>
            </a:extLst>
          </p:cNvPr>
          <p:cNvSpPr/>
          <p:nvPr/>
        </p:nvSpPr>
        <p:spPr>
          <a:xfrm>
            <a:off x="2748494" y="478869"/>
            <a:ext cx="39797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Helvetica" pitchFamily="2" charset="0"/>
              </a:rPr>
              <a:t>Stress Tests and Failure Cases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9A2E0D-2EB3-8B44-9F37-3C2DF620F357}"/>
              </a:ext>
            </a:extLst>
          </p:cNvPr>
          <p:cNvSpPr txBox="1"/>
          <p:nvPr/>
        </p:nvSpPr>
        <p:spPr>
          <a:xfrm>
            <a:off x="583162" y="1299101"/>
            <a:ext cx="20561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In practice, we don’t have access to optimal duals. </a:t>
            </a:r>
            <a:r>
              <a:rPr lang="en-US" sz="1200" b="1" dirty="0">
                <a:latin typeface="Helvetica" pitchFamily="2" charset="0"/>
              </a:rPr>
              <a:t>How does online-dual assignment perform as noise increases?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2924F5C-BF4C-7447-B567-CBEBAB84FE30}"/>
              </a:ext>
            </a:extLst>
          </p:cNvPr>
          <p:cNvSpPr txBox="1"/>
          <p:nvPr/>
        </p:nvSpPr>
        <p:spPr>
          <a:xfrm>
            <a:off x="583162" y="2440926"/>
            <a:ext cx="19855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How does online / greedy assignment compare in adversarial scenarios? </a:t>
            </a:r>
            <a:endParaRPr lang="en-US" sz="1200" b="1" dirty="0">
              <a:latin typeface="Helvetica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29F8DC-EB4E-054E-8FE6-A2255487ECCE}"/>
              </a:ext>
            </a:extLst>
          </p:cNvPr>
          <p:cNvSpPr txBox="1"/>
          <p:nvPr/>
        </p:nvSpPr>
        <p:spPr>
          <a:xfrm rot="18893874">
            <a:off x="2871501" y="4191957"/>
            <a:ext cx="59147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bg2">
                    <a:lumMod val="50000"/>
                  </a:schemeClr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Offline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3F3323-854F-2C4E-A2D7-ED089E467C18}"/>
              </a:ext>
            </a:extLst>
          </p:cNvPr>
          <p:cNvSpPr txBox="1"/>
          <p:nvPr/>
        </p:nvSpPr>
        <p:spPr>
          <a:xfrm>
            <a:off x="5326697" y="4208931"/>
            <a:ext cx="381796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(%)</a:t>
            </a:r>
          </a:p>
        </p:txBody>
      </p:sp>
      <p:pic>
        <p:nvPicPr>
          <p:cNvPr id="3" name="Picture 2" descr="A close up of a logo&#10;&#10;Description automatically generated">
            <a:extLst>
              <a:ext uri="{FF2B5EF4-FFF2-40B4-BE49-F238E27FC236}">
                <a16:creationId xmlns:a16="http://schemas.microsoft.com/office/drawing/2014/main" id="{55D797F8-1ED1-E44B-B241-773595DB88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214" y="2024322"/>
            <a:ext cx="1720945" cy="904225"/>
          </a:xfrm>
          <a:prstGeom prst="rect">
            <a:avLst/>
          </a:prstGeom>
        </p:spPr>
      </p:pic>
      <p:pic>
        <p:nvPicPr>
          <p:cNvPr id="5" name="Picture 4" descr="A close up of a logo&#10;&#10;Description automatically generated">
            <a:extLst>
              <a:ext uri="{FF2B5EF4-FFF2-40B4-BE49-F238E27FC236}">
                <a16:creationId xmlns:a16="http://schemas.microsoft.com/office/drawing/2014/main" id="{DBFADDEF-DEFD-1C43-ACEE-EB65809C00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6092" y="3182692"/>
            <a:ext cx="1632478" cy="95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6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35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14</a:t>
            </a:fld>
            <a:endParaRPr sz="13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7E33CC-65CE-D84B-84A3-5A88CDD77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0361" y="865836"/>
            <a:ext cx="6075327" cy="38417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3F3312C-7BAB-4741-8852-F8A64A83CF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0361" y="865836"/>
            <a:ext cx="6075327" cy="384175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CF0F6A1-35EE-CD45-BD5D-FE52442A4DFB}"/>
              </a:ext>
            </a:extLst>
          </p:cNvPr>
          <p:cNvSpPr txBox="1"/>
          <p:nvPr/>
        </p:nvSpPr>
        <p:spPr>
          <a:xfrm>
            <a:off x="550210" y="1112788"/>
            <a:ext cx="15339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Helvetica" pitchFamily="2" charset="0"/>
              </a:rPr>
              <a:t>We now need a method for predicting alpha dual variables, without knowing the future. </a:t>
            </a:r>
          </a:p>
          <a:p>
            <a:endParaRPr lang="en-US" sz="1200" b="1" dirty="0">
              <a:latin typeface="Helvetica" pitchFamily="2" charset="0"/>
            </a:endParaRPr>
          </a:p>
          <a:p>
            <a:r>
              <a:rPr lang="en-US" sz="1200" b="1" dirty="0">
                <a:latin typeface="Helvetica" pitchFamily="2" charset="0"/>
              </a:rPr>
              <a:t>Intuition: </a:t>
            </a:r>
          </a:p>
          <a:p>
            <a:r>
              <a:rPr lang="en-US" sz="1200" b="1" dirty="0">
                <a:latin typeface="Helvetica" pitchFamily="2" charset="0"/>
              </a:rPr>
              <a:t>- </a:t>
            </a:r>
            <a:r>
              <a:rPr lang="en-US" sz="1200" dirty="0">
                <a:latin typeface="Helvetica" pitchFamily="2" charset="0"/>
              </a:rPr>
              <a:t>Linked with resource use over time. </a:t>
            </a:r>
          </a:p>
          <a:p>
            <a:endParaRPr lang="en-US" sz="1200" b="1" dirty="0">
              <a:latin typeface="Helvetica" pitchFamily="2" charset="0"/>
            </a:endParaRPr>
          </a:p>
          <a:p>
            <a:r>
              <a:rPr lang="en-US" sz="1200" b="1" dirty="0">
                <a:latin typeface="Helvetica" pitchFamily="2" charset="0"/>
              </a:rPr>
              <a:t>- </a:t>
            </a:r>
            <a:r>
              <a:rPr lang="en-US" sz="1200" dirty="0">
                <a:latin typeface="Helvetica" pitchFamily="2" charset="0"/>
              </a:rPr>
              <a:t>Alpha duals are related to the number of available resource copies.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28288C-C39C-AC45-B05E-274005B77DF2}"/>
              </a:ext>
            </a:extLst>
          </p:cNvPr>
          <p:cNvSpPr/>
          <p:nvPr/>
        </p:nvSpPr>
        <p:spPr>
          <a:xfrm>
            <a:off x="3038857" y="435913"/>
            <a:ext cx="358640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Helvetica" pitchFamily="2" charset="0"/>
              </a:rPr>
              <a:t>Understanding Alpha Duals</a:t>
            </a:r>
          </a:p>
        </p:txBody>
      </p:sp>
      <p:sp>
        <p:nvSpPr>
          <p:cNvPr id="15" name="Google Shape;203;p14">
            <a:extLst>
              <a:ext uri="{FF2B5EF4-FFF2-40B4-BE49-F238E27FC236}">
                <a16:creationId xmlns:a16="http://schemas.microsoft.com/office/drawing/2014/main" id="{E2781748-7897-414C-BD20-C663377F8E8A}"/>
              </a:ext>
            </a:extLst>
          </p:cNvPr>
          <p:cNvSpPr txBox="1"/>
          <p:nvPr/>
        </p:nvSpPr>
        <p:spPr>
          <a:xfrm>
            <a:off x="719960" y="4368827"/>
            <a:ext cx="90947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>
              <a:buClr>
                <a:schemeClr val="dk1"/>
              </a:buClr>
              <a:buSzPts val="1100"/>
            </a:pPr>
            <a:r>
              <a:rPr lang="en-US" sz="1000" dirty="0">
                <a:latin typeface="Gill Sans Light" panose="020B0302020104020203" pitchFamily="34" charset="-79"/>
                <a:ea typeface="Calibri"/>
                <a:cs typeface="Gill Sans Light" panose="020B0302020104020203" pitchFamily="34" charset="-79"/>
                <a:sym typeface="Calibri"/>
              </a:rPr>
              <a:t>20 simulations</a:t>
            </a:r>
            <a:endParaRPr sz="1000" dirty="0">
              <a:latin typeface="Gill Sans Light" panose="020B0302020104020203" pitchFamily="34" charset="-79"/>
              <a:ea typeface="Calibri"/>
              <a:cs typeface="Gill Sans Light" panose="020B0302020104020203" pitchFamily="34" charset="-79"/>
              <a:sym typeface="Calibri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Gill Sans Light" panose="020B0302020104020203" pitchFamily="34" charset="-79"/>
              <a:ea typeface="Calibri"/>
              <a:cs typeface="Gill Sans Light" panose="020B0302020104020203" pitchFamily="34" charset="-79"/>
              <a:sym typeface="Calibri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Gill Sans Light" panose="020B0302020104020203" pitchFamily="34" charset="-79"/>
              <a:ea typeface="Calibri"/>
              <a:cs typeface="Gill Sans Light" panose="020B0302020104020203" pitchFamily="34" charset="-79"/>
              <a:sym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3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15</a:t>
            </a:fld>
            <a:endParaRPr sz="13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3CA60C-0A1B-6F46-A7EE-F923EA4304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63" b="6428"/>
          <a:stretch/>
        </p:blipFill>
        <p:spPr>
          <a:xfrm>
            <a:off x="4037925" y="465745"/>
            <a:ext cx="3662852" cy="13508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8C16C3-3000-AA4B-9669-212FBAD72C9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90" b="7146"/>
          <a:stretch/>
        </p:blipFill>
        <p:spPr>
          <a:xfrm>
            <a:off x="4037925" y="1884555"/>
            <a:ext cx="3758268" cy="13743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D0B5DE-D0B0-FF4E-9F3D-A22FD631CA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90" b="6202"/>
          <a:stretch/>
        </p:blipFill>
        <p:spPr>
          <a:xfrm>
            <a:off x="4037923" y="3306683"/>
            <a:ext cx="3758269" cy="13883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3EBB5D-54D0-1E4F-B225-2082F83D87AD}"/>
              </a:ext>
            </a:extLst>
          </p:cNvPr>
          <p:cNvSpPr txBox="1"/>
          <p:nvPr/>
        </p:nvSpPr>
        <p:spPr>
          <a:xfrm rot="16200000">
            <a:off x="3555462" y="886001"/>
            <a:ext cx="7648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Match utility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B2B9282-807E-9A42-91FE-7E330904D7B4}"/>
              </a:ext>
            </a:extLst>
          </p:cNvPr>
          <p:cNvSpPr txBox="1"/>
          <p:nvPr/>
        </p:nvSpPr>
        <p:spPr>
          <a:xfrm rot="16200000">
            <a:off x="3555461" y="2238313"/>
            <a:ext cx="7648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Match utility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03BCA0-BC28-CE4A-A081-859425F695F7}"/>
              </a:ext>
            </a:extLst>
          </p:cNvPr>
          <p:cNvSpPr txBox="1"/>
          <p:nvPr/>
        </p:nvSpPr>
        <p:spPr>
          <a:xfrm rot="16200000">
            <a:off x="3555461" y="3744825"/>
            <a:ext cx="764868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Match utility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E12B10-9C47-9F42-ABCA-F640C627D37B}"/>
              </a:ext>
            </a:extLst>
          </p:cNvPr>
          <p:cNvSpPr txBox="1"/>
          <p:nvPr/>
        </p:nvSpPr>
        <p:spPr>
          <a:xfrm>
            <a:off x="780646" y="1587478"/>
            <a:ext cx="260897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Helvetica" pitchFamily="2" charset="0"/>
              </a:rPr>
              <a:t>One simple approach: </a:t>
            </a:r>
          </a:p>
          <a:p>
            <a:r>
              <a:rPr lang="en-US" sz="1200" dirty="0">
                <a:latin typeface="Helvetica" pitchFamily="2" charset="0"/>
              </a:rPr>
              <a:t>Run many simulations of agent arrivals and average optimal duals. Use these for allocation in a new scenario</a:t>
            </a:r>
          </a:p>
          <a:p>
            <a:endParaRPr lang="en-US" sz="1200" dirty="0">
              <a:latin typeface="Helvetica" pitchFamily="2" charset="0"/>
            </a:endParaRPr>
          </a:p>
          <a:p>
            <a:r>
              <a:rPr lang="en-US" sz="1200" dirty="0">
                <a:latin typeface="Helvetica" pitchFamily="2" charset="0"/>
              </a:rPr>
              <a:t>Performs surprisingly well in some instances, not in all. </a:t>
            </a:r>
          </a:p>
        </p:txBody>
      </p:sp>
      <p:sp>
        <p:nvSpPr>
          <p:cNvPr id="14" name="Google Shape;203;p14">
            <a:extLst>
              <a:ext uri="{FF2B5EF4-FFF2-40B4-BE49-F238E27FC236}">
                <a16:creationId xmlns:a16="http://schemas.microsoft.com/office/drawing/2014/main" id="{8C875C79-56C5-4C4F-A07D-65320DCF9515}"/>
              </a:ext>
            </a:extLst>
          </p:cNvPr>
          <p:cNvSpPr txBox="1"/>
          <p:nvPr/>
        </p:nvSpPr>
        <p:spPr>
          <a:xfrm>
            <a:off x="1479494" y="4201768"/>
            <a:ext cx="245840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r">
              <a:buClr>
                <a:schemeClr val="dk1"/>
              </a:buClr>
              <a:buSzPts val="1100"/>
            </a:pPr>
            <a:r>
              <a:rPr lang="en-US" sz="1000" dirty="0">
                <a:latin typeface="Gill Sans Light" panose="020B0302020104020203" pitchFamily="34" charset="-79"/>
                <a:ea typeface="Calibri"/>
                <a:cs typeface="Gill Sans Light" panose="020B0302020104020203" pitchFamily="34" charset="-79"/>
                <a:sym typeface="Calibri"/>
              </a:rPr>
              <a:t>30 agents, 2 round wait time </a:t>
            </a:r>
          </a:p>
          <a:p>
            <a:pPr lvl="0" algn="r">
              <a:buClr>
                <a:schemeClr val="dk1"/>
              </a:buClr>
              <a:buSzPts val="1100"/>
            </a:pPr>
            <a:r>
              <a:rPr lang="en-US" sz="1000" dirty="0">
                <a:latin typeface="Gill Sans Light" panose="020B0302020104020203" pitchFamily="34" charset="-79"/>
                <a:ea typeface="Calibri"/>
                <a:cs typeface="Gill Sans Light" panose="020B0302020104020203" pitchFamily="34" charset="-79"/>
                <a:sym typeface="Calibri"/>
              </a:rPr>
              <a:t>50 average simulations, 30 test simulations</a:t>
            </a:r>
            <a:endParaRPr sz="1000" dirty="0">
              <a:latin typeface="Gill Sans Light" panose="020B0302020104020203" pitchFamily="34" charset="-79"/>
              <a:ea typeface="Calibri"/>
              <a:cs typeface="Gill Sans Light" panose="020B0302020104020203" pitchFamily="34" charset="-79"/>
              <a:sym typeface="Calibri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Gill Sans Light" panose="020B0302020104020203" pitchFamily="34" charset="-79"/>
              <a:ea typeface="Calibri"/>
              <a:cs typeface="Gill Sans Light" panose="020B0302020104020203" pitchFamily="34" charset="-79"/>
              <a:sym typeface="Calibri"/>
            </a:endParaRP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 sz="1000" dirty="0">
              <a:latin typeface="Gill Sans Light" panose="020B0302020104020203" pitchFamily="34" charset="-79"/>
              <a:ea typeface="Calibri"/>
              <a:cs typeface="Gill Sans Light" panose="020B0302020104020203" pitchFamily="34" charset="-79"/>
              <a:sym typeface="Calibri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FD0DEB-A5B0-AC44-A2DB-0E8972562161}"/>
              </a:ext>
            </a:extLst>
          </p:cNvPr>
          <p:cNvSpPr/>
          <p:nvPr/>
        </p:nvSpPr>
        <p:spPr>
          <a:xfrm>
            <a:off x="621256" y="819941"/>
            <a:ext cx="314587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Helvetica" pitchFamily="2" charset="0"/>
              </a:rPr>
              <a:t>Simulating Alpha Duals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D8E270-085F-D147-8699-D7B150D53445}"/>
              </a:ext>
            </a:extLst>
          </p:cNvPr>
          <p:cNvSpPr txBox="1"/>
          <p:nvPr/>
        </p:nvSpPr>
        <p:spPr>
          <a:xfrm>
            <a:off x="7832616" y="819941"/>
            <a:ext cx="9869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Scenario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771146D-4867-DB4D-8818-3972FA2AD18E}"/>
              </a:ext>
            </a:extLst>
          </p:cNvPr>
          <p:cNvSpPr txBox="1"/>
          <p:nvPr/>
        </p:nvSpPr>
        <p:spPr>
          <a:xfrm>
            <a:off x="7866932" y="2323573"/>
            <a:ext cx="9869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Scenario 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6E5DCE5-F054-8A4F-AAE2-E97C225267B2}"/>
              </a:ext>
            </a:extLst>
          </p:cNvPr>
          <p:cNvSpPr txBox="1"/>
          <p:nvPr/>
        </p:nvSpPr>
        <p:spPr>
          <a:xfrm>
            <a:off x="7868880" y="3754649"/>
            <a:ext cx="98691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b="1" dirty="0">
                <a:latin typeface="Helvetica" pitchFamily="2" charset="0"/>
              </a:rPr>
              <a:t>Scenario 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0" grpId="0"/>
      <p:bldP spid="11" grpId="0"/>
      <p:bldP spid="14" grpId="0"/>
      <p:bldP spid="16" grpId="0"/>
      <p:bldP spid="17" grpId="0"/>
      <p:bldP spid="1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16</a:t>
            </a:fld>
            <a:endParaRPr sz="13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EA9D5B-EC1C-B642-9CD3-5737D89712FB}"/>
              </a:ext>
            </a:extLst>
          </p:cNvPr>
          <p:cNvSpPr/>
          <p:nvPr/>
        </p:nvSpPr>
        <p:spPr>
          <a:xfrm>
            <a:off x="3730404" y="531185"/>
            <a:ext cx="168319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Helvetica" pitchFamily="2" charset="0"/>
              </a:rPr>
              <a:t>Discussion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E60E4F-5DBE-4E48-BF5E-04BB90CF9CFE}"/>
              </a:ext>
            </a:extLst>
          </p:cNvPr>
          <p:cNvSpPr txBox="1"/>
          <p:nvPr/>
        </p:nvSpPr>
        <p:spPr>
          <a:xfrm>
            <a:off x="1976893" y="1119062"/>
            <a:ext cx="1203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This Work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421076B-C448-4545-A7BC-482B4804A9EB}"/>
              </a:ext>
            </a:extLst>
          </p:cNvPr>
          <p:cNvSpPr txBox="1"/>
          <p:nvPr/>
        </p:nvSpPr>
        <p:spPr>
          <a:xfrm>
            <a:off x="1142660" y="1503772"/>
            <a:ext cx="259882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rgbClr val="171F1B"/>
                </a:solidFill>
                <a:latin typeface="Helvetica" pitchFamily="2" charset="0"/>
              </a:rPr>
              <a:t>Incorporates </a:t>
            </a:r>
            <a:r>
              <a:rPr lang="en-US" b="1" dirty="0">
                <a:solidFill>
                  <a:srgbClr val="171F1B"/>
                </a:solidFill>
                <a:latin typeface="Helvetica" pitchFamily="2" charset="0"/>
              </a:rPr>
              <a:t>dynamic homeless matching</a:t>
            </a:r>
            <a:r>
              <a:rPr lang="en-US" dirty="0">
                <a:solidFill>
                  <a:srgbClr val="171F1B"/>
                </a:solidFill>
                <a:latin typeface="Helvetica" pitchFamily="2" charset="0"/>
              </a:rPr>
              <a:t> into a linear program formulation.</a:t>
            </a:r>
          </a:p>
          <a:p>
            <a:pPr marL="342900" indent="-342900">
              <a:buAutoNum type="arabicPeriod"/>
            </a:pPr>
            <a:endParaRPr lang="en-US" dirty="0">
              <a:latin typeface="Helvetica" pitchFamily="2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Helvetica" pitchFamily="2" charset="0"/>
              </a:rPr>
              <a:t>Develops an online assignment policy from this formulation.</a:t>
            </a:r>
          </a:p>
          <a:p>
            <a:pPr marL="342900" indent="-342900">
              <a:buAutoNum type="arabicPeriod"/>
            </a:pPr>
            <a:endParaRPr lang="en-US" dirty="0">
              <a:latin typeface="Helvetica" pitchFamily="2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Helvetica" pitchFamily="2" charset="0"/>
              </a:rPr>
              <a:t>Models resources returning to the market after a use period.</a:t>
            </a:r>
          </a:p>
          <a:p>
            <a:pPr marL="285750" indent="-285750">
              <a:buFontTx/>
              <a:buChar char="-"/>
            </a:pPr>
            <a:endParaRPr lang="en-US" dirty="0">
              <a:latin typeface="Helvetica" pitchFamily="2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Helvetica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F1C58F8-179E-7147-A82B-815A965713B8}"/>
              </a:ext>
            </a:extLst>
          </p:cNvPr>
          <p:cNvSpPr txBox="1"/>
          <p:nvPr/>
        </p:nvSpPr>
        <p:spPr>
          <a:xfrm>
            <a:off x="6055596" y="1043561"/>
            <a:ext cx="15119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Future Work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26F6DC-776B-0E4B-A577-87AD0E4B9647}"/>
              </a:ext>
            </a:extLst>
          </p:cNvPr>
          <p:cNvSpPr txBox="1"/>
          <p:nvPr/>
        </p:nvSpPr>
        <p:spPr>
          <a:xfrm>
            <a:off x="5221363" y="1428271"/>
            <a:ext cx="259882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solidFill>
                  <a:srgbClr val="171F1B"/>
                </a:solidFill>
                <a:latin typeface="Helvetica" pitchFamily="2" charset="0"/>
              </a:rPr>
              <a:t>Will further investigate issues arising from the current formulation. </a:t>
            </a:r>
          </a:p>
          <a:p>
            <a:pPr marL="342900" indent="-342900">
              <a:buAutoNum type="arabicPeriod"/>
            </a:pPr>
            <a:endParaRPr lang="en-US" dirty="0">
              <a:latin typeface="Helvetica" pitchFamily="2" charset="0"/>
            </a:endParaRPr>
          </a:p>
          <a:p>
            <a:pPr marL="342900" indent="-342900">
              <a:buAutoNum type="arabicPeriod"/>
            </a:pPr>
            <a:endParaRPr lang="en-US" dirty="0">
              <a:latin typeface="Helvetica" pitchFamily="2" charset="0"/>
            </a:endParaRPr>
          </a:p>
          <a:p>
            <a:pPr marL="342900" indent="-342900">
              <a:buAutoNum type="arabicPeriod"/>
            </a:pPr>
            <a:endParaRPr lang="en-US" dirty="0">
              <a:latin typeface="Helvetica" pitchFamily="2" charset="0"/>
            </a:endParaRPr>
          </a:p>
          <a:p>
            <a:pPr marL="342900" indent="-342900">
              <a:buAutoNum type="arabicPeriod"/>
            </a:pPr>
            <a:endParaRPr lang="en-US" dirty="0">
              <a:latin typeface="Helvetica" pitchFamily="2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Helvetica" pitchFamily="2" charset="0"/>
              </a:rPr>
              <a:t>Will further develop methods for predicting alpha dual variables.</a:t>
            </a:r>
          </a:p>
          <a:p>
            <a:pPr marL="342900" indent="-342900">
              <a:buAutoNum type="arabicPeriod"/>
            </a:pPr>
            <a:endParaRPr lang="en-US" dirty="0">
              <a:latin typeface="Helvetica" pitchFamily="2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Helvetica" pitchFamily="2" charset="0"/>
              </a:rPr>
              <a:t>Will incorporate real-world housing intervention data.</a:t>
            </a:r>
          </a:p>
          <a:p>
            <a:pPr marL="285750" indent="-285750">
              <a:buFontTx/>
              <a:buChar char="-"/>
            </a:pPr>
            <a:endParaRPr lang="en-US" dirty="0">
              <a:latin typeface="Helvetica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E3A0445-4923-CC45-A989-6D009EAACD02}"/>
              </a:ext>
            </a:extLst>
          </p:cNvPr>
          <p:cNvSpPr txBox="1"/>
          <p:nvPr/>
        </p:nvSpPr>
        <p:spPr>
          <a:xfrm>
            <a:off x="5582306" y="2155971"/>
            <a:ext cx="26593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rgbClr val="171F1B"/>
                </a:solidFill>
                <a:latin typeface="Helvetica Light" panose="020B0403020202020204" pitchFamily="34" charset="0"/>
              </a:rPr>
              <a:t>The alpha sum term allows for a non-unique dual solution, causing ties in online assignment</a:t>
            </a:r>
          </a:p>
        </p:txBody>
      </p:sp>
    </p:spTree>
    <p:extLst>
      <p:ext uri="{BB962C8B-B14F-4D97-AF65-F5344CB8AC3E}">
        <p14:creationId xmlns:p14="http://schemas.microsoft.com/office/powerpoint/2010/main" val="798839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5" grpId="0"/>
      <p:bldP spid="10" grpId="0"/>
      <p:bldP spid="11" grpId="0"/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41"/>
          <p:cNvSpPr txBox="1">
            <a:spLocks noGrp="1"/>
          </p:cNvSpPr>
          <p:nvPr>
            <p:ph type="ctrTitle" idx="4294967295"/>
          </p:nvPr>
        </p:nvSpPr>
        <p:spPr>
          <a:xfrm>
            <a:off x="1990906" y="1493168"/>
            <a:ext cx="5034156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</a:pPr>
            <a:r>
              <a:rPr lang="en-US" sz="7200" b="1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Thank you!</a:t>
            </a:r>
            <a:endParaRPr sz="7200" b="1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9" name="Google Shape;489;p41"/>
          <p:cNvSpPr txBox="1">
            <a:spLocks noGrp="1"/>
          </p:cNvSpPr>
          <p:nvPr>
            <p:ph type="subTitle" idx="4294967295"/>
          </p:nvPr>
        </p:nvSpPr>
        <p:spPr>
          <a:xfrm>
            <a:off x="3396063" y="2734810"/>
            <a:ext cx="2223843" cy="4805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None/>
            </a:pPr>
            <a:r>
              <a:rPr lang="en-US" sz="2000" b="1" i="0" u="none" strike="noStrike" cap="none" dirty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Any questions?</a:t>
            </a:r>
            <a:endParaRPr sz="2000" b="1" i="0" u="none" strike="noStrike" cap="none" dirty="0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90" name="Google Shape;490;p41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17</a:t>
            </a:fld>
            <a:endParaRPr sz="13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ctrTitle"/>
          </p:nvPr>
        </p:nvSpPr>
        <p:spPr>
          <a:xfrm>
            <a:off x="835182" y="918637"/>
            <a:ext cx="2460604" cy="769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</a:pPr>
            <a:r>
              <a:rPr lang="en-US" sz="4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</a:t>
            </a:r>
            <a:endParaRPr sz="40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" name="Google Shape;41;p7"/>
          <p:cNvSpPr txBox="1">
            <a:spLocks noGrp="1"/>
          </p:cNvSpPr>
          <p:nvPr>
            <p:ph type="subTitle" idx="1"/>
          </p:nvPr>
        </p:nvSpPr>
        <p:spPr>
          <a:xfrm>
            <a:off x="820786" y="1550115"/>
            <a:ext cx="5137328" cy="2978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>
              <a:buFont typeface="Work Sans Light"/>
              <a:buAutoNum type="arabicPeriod"/>
            </a:pPr>
            <a:r>
              <a:rPr lang="en-US" sz="1900" dirty="0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Background &amp; Motivation</a:t>
            </a:r>
          </a:p>
          <a:p>
            <a:pPr lvl="0" indent="-457200">
              <a:buFont typeface="Work Sans Light"/>
              <a:buAutoNum type="arabicPeriod"/>
            </a:pPr>
            <a:r>
              <a:rPr lang="en-US" sz="19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Methods</a:t>
            </a:r>
          </a:p>
          <a:p>
            <a:pPr lvl="1" indent="-457200">
              <a:buFont typeface="Work Sans Light"/>
              <a:buAutoNum type="arabicPeriod"/>
            </a:pPr>
            <a:r>
              <a:rPr lang="en-US" sz="19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 Formulation</a:t>
            </a:r>
          </a:p>
          <a:p>
            <a:pPr lvl="1" indent="-457200">
              <a:buFont typeface="Work Sans Light"/>
              <a:buAutoNum type="arabicPeriod"/>
            </a:pPr>
            <a:r>
              <a:rPr lang="en-US" sz="19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Online-Dual Assignment Algorithm</a:t>
            </a:r>
          </a:p>
          <a:p>
            <a:pPr lvl="0" indent="-457200">
              <a:buFont typeface="Work Sans Light"/>
              <a:buAutoNum type="arabicPeriod"/>
            </a:pPr>
            <a:r>
              <a:rPr lang="en-US" sz="19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Experiments</a:t>
            </a:r>
          </a:p>
          <a:p>
            <a:pPr lvl="1" indent="-457200">
              <a:buFont typeface="Work Sans Light"/>
              <a:buAutoNum type="arabicPeriod"/>
            </a:pPr>
            <a:r>
              <a:rPr lang="en-US" sz="19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Online-Dual Performance</a:t>
            </a:r>
          </a:p>
          <a:p>
            <a:pPr lvl="1" indent="-457200">
              <a:buFont typeface="Work Sans Light"/>
              <a:buAutoNum type="arabicPeriod"/>
            </a:pPr>
            <a:r>
              <a:rPr lang="en-US" sz="19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Stress Tests &amp; Failure Cases</a:t>
            </a:r>
          </a:p>
          <a:p>
            <a:pPr lvl="1" indent="-457200">
              <a:buFont typeface="Work Sans Light"/>
              <a:buAutoNum type="arabicPeriod"/>
            </a:pPr>
            <a:r>
              <a:rPr lang="en-US" sz="19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Examining Dual Variables</a:t>
            </a:r>
          </a:p>
          <a:p>
            <a:pPr lvl="0" indent="-457200">
              <a:buFont typeface="Work Sans Light"/>
              <a:buAutoNum type="arabicPeriod"/>
            </a:pPr>
            <a:r>
              <a:rPr lang="en-US" sz="19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Discussion </a:t>
            </a:r>
          </a:p>
        </p:txBody>
      </p:sp>
      <p:sp>
        <p:nvSpPr>
          <p:cNvPr id="42" name="Google Shape;42;p7"/>
          <p:cNvSpPr txBox="1"/>
          <p:nvPr/>
        </p:nvSpPr>
        <p:spPr>
          <a:xfrm>
            <a:off x="6219050" y="337750"/>
            <a:ext cx="2232000" cy="19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</a:t>
            </a:r>
            <a:r>
              <a:rPr lang="en-US" sz="9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96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</a:t>
            </a:fld>
            <a:endParaRPr sz="13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6900749-AFB7-7E43-B73D-9F60B62E22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57" r="21298" b="23928"/>
          <a:stretch/>
        </p:blipFill>
        <p:spPr bwMode="auto">
          <a:xfrm>
            <a:off x="443679" y="842951"/>
            <a:ext cx="4900521" cy="258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44161B0-1A14-4148-8255-B53212317AB2}"/>
              </a:ext>
            </a:extLst>
          </p:cNvPr>
          <p:cNvSpPr txBox="1"/>
          <p:nvPr/>
        </p:nvSpPr>
        <p:spPr>
          <a:xfrm>
            <a:off x="1020285" y="3897942"/>
            <a:ext cx="23349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Light"/>
                <a:cs typeface="Gill Sans Light"/>
              </a:rPr>
              <a:t>A use duration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Light"/>
                <a:cs typeface="Gill Sans Light"/>
              </a:rPr>
              <a:t>Potentially multiple copies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7279E5D2-F7FF-3642-93A0-F80332789E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995" y="3931928"/>
            <a:ext cx="374531" cy="37212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1E0EF334-76AC-6B41-8524-9F51894E9DC6}"/>
              </a:ext>
            </a:extLst>
          </p:cNvPr>
          <p:cNvSpPr txBox="1"/>
          <p:nvPr/>
        </p:nvSpPr>
        <p:spPr>
          <a:xfrm>
            <a:off x="3856073" y="3891483"/>
            <a:ext cx="21242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Light"/>
                <a:cs typeface="Gill Sans Light"/>
              </a:rPr>
              <a:t>An arrival time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Light"/>
                <a:cs typeface="Gill Sans Light"/>
              </a:rPr>
              <a:t>A wait interval (same across agents)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EA9D5B-EC1C-B642-9CD3-5737D89712FB}"/>
              </a:ext>
            </a:extLst>
          </p:cNvPr>
          <p:cNvSpPr/>
          <p:nvPr/>
        </p:nvSpPr>
        <p:spPr>
          <a:xfrm>
            <a:off x="1794400" y="442841"/>
            <a:ext cx="620776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Helvetica" pitchFamily="2" charset="0"/>
              </a:rPr>
              <a:t>The Homelessness Dynamic Matching Problem 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698FC327-DDE3-224D-867A-457E325E66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1207" y="3891483"/>
            <a:ext cx="536139" cy="536139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625D12D-8ACF-D442-B9A0-53BC5135D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397" y="1827185"/>
            <a:ext cx="383870" cy="38387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E08E6524-DFFC-ED4E-9B21-C625DBE99C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07449" y="1756488"/>
            <a:ext cx="525264" cy="52526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0FC71EC-4048-1740-8582-B1E086811484}"/>
              </a:ext>
            </a:extLst>
          </p:cNvPr>
          <p:cNvSpPr txBox="1"/>
          <p:nvPr/>
        </p:nvSpPr>
        <p:spPr>
          <a:xfrm>
            <a:off x="1044915" y="3669588"/>
            <a:ext cx="19389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Helvetica" pitchFamily="2" charset="0"/>
              </a:rPr>
              <a:t>Each intervention has: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7697B2C-66DE-784A-A7E3-1166CE1BAAE3}"/>
              </a:ext>
            </a:extLst>
          </p:cNvPr>
          <p:cNvSpPr txBox="1"/>
          <p:nvPr/>
        </p:nvSpPr>
        <p:spPr>
          <a:xfrm>
            <a:off x="4050706" y="3669589"/>
            <a:ext cx="1926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Helvetica" pitchFamily="2" charset="0"/>
              </a:rPr>
              <a:t>Each agent has: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67A6575F-586C-6147-B26B-62EDE8C5BEFE}"/>
              </a:ext>
            </a:extLst>
          </p:cNvPr>
          <p:cNvSpPr txBox="1"/>
          <p:nvPr/>
        </p:nvSpPr>
        <p:spPr>
          <a:xfrm>
            <a:off x="5862791" y="1292219"/>
            <a:ext cx="25935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b="1" dirty="0">
                <a:latin typeface="Helvetica" pitchFamily="2" charset="0"/>
              </a:rPr>
              <a:t>Each resource-agent pair has a match quality </a:t>
            </a:r>
          </a:p>
        </p:txBody>
      </p:sp>
      <p:sp>
        <p:nvSpPr>
          <p:cNvPr id="35" name="Left-Right Arrow 34">
            <a:extLst>
              <a:ext uri="{FF2B5EF4-FFF2-40B4-BE49-F238E27FC236}">
                <a16:creationId xmlns:a16="http://schemas.microsoft.com/office/drawing/2014/main" id="{8033FD9C-E0A3-8144-9B8F-50F2520CF28F}"/>
              </a:ext>
            </a:extLst>
          </p:cNvPr>
          <p:cNvSpPr/>
          <p:nvPr/>
        </p:nvSpPr>
        <p:spPr>
          <a:xfrm>
            <a:off x="6827321" y="1903830"/>
            <a:ext cx="680719" cy="198719"/>
          </a:xfrm>
          <a:prstGeom prst="leftRight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C5B4856-214A-2847-A292-947A524B994F}"/>
              </a:ext>
            </a:extLst>
          </p:cNvPr>
          <p:cNvSpPr txBox="1"/>
          <p:nvPr/>
        </p:nvSpPr>
        <p:spPr>
          <a:xfrm>
            <a:off x="5777599" y="2403960"/>
            <a:ext cx="25935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How much will the agent benefit from this particular intervention?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3F73D24D-4C76-B24E-B9ED-D0AF5839F63A}"/>
              </a:ext>
            </a:extLst>
          </p:cNvPr>
          <p:cNvSpPr txBox="1"/>
          <p:nvPr/>
        </p:nvSpPr>
        <p:spPr>
          <a:xfrm>
            <a:off x="6373965" y="3891483"/>
            <a:ext cx="212428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Light"/>
                <a:cs typeface="Gill Sans Light"/>
              </a:rPr>
              <a:t>Alternating Arrivals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Light"/>
                <a:cs typeface="Gill Sans Light"/>
              </a:rPr>
              <a:t>Stochastic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Gill Sans Light"/>
                <a:cs typeface="Gill Sans Light"/>
              </a:rPr>
              <a:t>Adversarial 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B36FCFC-3302-B844-BFAE-E0D9D1F0389D}"/>
              </a:ext>
            </a:extLst>
          </p:cNvPr>
          <p:cNvSpPr txBox="1"/>
          <p:nvPr/>
        </p:nvSpPr>
        <p:spPr>
          <a:xfrm>
            <a:off x="6507329" y="3669587"/>
            <a:ext cx="19265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latin typeface="Helvetica" pitchFamily="2" charset="0"/>
              </a:rPr>
              <a:t>Arrival models: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2" grpId="0"/>
      <p:bldP spid="34" grpId="0"/>
      <p:bldP spid="40" grpId="0"/>
      <p:bldP spid="41" grpId="0"/>
      <p:bldP spid="35" grpId="0" animBg="1"/>
      <p:bldP spid="43" grpId="0"/>
      <p:bldP spid="46" grpId="0"/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>
            <a:extLst>
              <a:ext uri="{FF2B5EF4-FFF2-40B4-BE49-F238E27FC236}">
                <a16:creationId xmlns:a16="http://schemas.microsoft.com/office/drawing/2014/main" id="{D1F3C10F-7D97-1240-8329-B035E88D12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57" r="21298" b="23928"/>
          <a:stretch/>
        </p:blipFill>
        <p:spPr bwMode="auto">
          <a:xfrm>
            <a:off x="443679" y="842951"/>
            <a:ext cx="4900521" cy="2582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ular Callout 12">
            <a:extLst>
              <a:ext uri="{FF2B5EF4-FFF2-40B4-BE49-F238E27FC236}">
                <a16:creationId xmlns:a16="http://schemas.microsoft.com/office/drawing/2014/main" id="{BF718F73-968B-3445-AD4C-CBC028897FB7}"/>
              </a:ext>
            </a:extLst>
          </p:cNvPr>
          <p:cNvSpPr/>
          <p:nvPr/>
        </p:nvSpPr>
        <p:spPr>
          <a:xfrm>
            <a:off x="4777800" y="1961042"/>
            <a:ext cx="3790759" cy="2387600"/>
          </a:xfrm>
          <a:prstGeom prst="wedgeRectCallout">
            <a:avLst>
              <a:gd name="adj1" fmla="val -106250"/>
              <a:gd name="adj2" fmla="val -57925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8" name="Google Shape;208;p15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</a:t>
            </a:fld>
            <a:endParaRPr sz="13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EA9D5B-EC1C-B642-9CD3-5737D89712FB}"/>
              </a:ext>
            </a:extLst>
          </p:cNvPr>
          <p:cNvSpPr/>
          <p:nvPr/>
        </p:nvSpPr>
        <p:spPr>
          <a:xfrm>
            <a:off x="2696935" y="469699"/>
            <a:ext cx="394867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Helvetica" pitchFamily="2" charset="0"/>
              </a:rPr>
              <a:t>Offline vs. Online Formulations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6207A88-D8BB-7144-848A-7C78717792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2183" y="3500387"/>
            <a:ext cx="567831" cy="567831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F03B5F34-8226-8943-935C-F25B5C2AAD62}"/>
              </a:ext>
            </a:extLst>
          </p:cNvPr>
          <p:cNvCxnSpPr>
            <a:cxnSpLocks/>
          </p:cNvCxnSpPr>
          <p:nvPr/>
        </p:nvCxnSpPr>
        <p:spPr>
          <a:xfrm flipV="1">
            <a:off x="5870908" y="2982645"/>
            <a:ext cx="0" cy="434894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5BFA076-5111-1A45-BB95-A1739A1207F8}"/>
              </a:ext>
            </a:extLst>
          </p:cNvPr>
          <p:cNvGrpSpPr/>
          <p:nvPr/>
        </p:nvGrpSpPr>
        <p:grpSpPr>
          <a:xfrm>
            <a:off x="5024985" y="2236053"/>
            <a:ext cx="1455104" cy="537232"/>
            <a:chOff x="6542288" y="2525355"/>
            <a:chExt cx="1455104" cy="537232"/>
          </a:xfrm>
        </p:grpSpPr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F0264044-1817-404B-9292-CBA040B696C6}"/>
                </a:ext>
              </a:extLst>
            </p:cNvPr>
            <p:cNvSpPr/>
            <p:nvPr/>
          </p:nvSpPr>
          <p:spPr>
            <a:xfrm>
              <a:off x="6542288" y="2525355"/>
              <a:ext cx="1455104" cy="537232"/>
            </a:xfrm>
            <a:prstGeom prst="roundRect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EAF6BD07-D40B-5148-85E9-014EA8D862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574408" y="2573923"/>
              <a:ext cx="422984" cy="422984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7B77F91-6207-D44C-B8FB-5BFF7E39351D}"/>
                </a:ext>
              </a:extLst>
            </p:cNvPr>
            <p:cNvSpPr txBox="1"/>
            <p:nvPr/>
          </p:nvSpPr>
          <p:spPr>
            <a:xfrm>
              <a:off x="6542288" y="2619478"/>
              <a:ext cx="118504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Present arrival</a:t>
              </a: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A9DF148-0A1B-1B4A-B82D-8C04A3425F69}"/>
              </a:ext>
            </a:extLst>
          </p:cNvPr>
          <p:cNvSpPr txBox="1"/>
          <p:nvPr/>
        </p:nvSpPr>
        <p:spPr>
          <a:xfrm>
            <a:off x="4842725" y="2992496"/>
            <a:ext cx="10899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Utility = .32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5198D66-2C03-AA4D-AE76-683CF7E2F442}"/>
              </a:ext>
            </a:extLst>
          </p:cNvPr>
          <p:cNvSpPr txBox="1"/>
          <p:nvPr/>
        </p:nvSpPr>
        <p:spPr>
          <a:xfrm>
            <a:off x="6170014" y="3417539"/>
            <a:ext cx="10064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Utility = .91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4F7A7D5-8C6A-6E49-9503-597F3527B439}"/>
              </a:ext>
            </a:extLst>
          </p:cNvPr>
          <p:cNvCxnSpPr>
            <a:cxnSpLocks/>
          </p:cNvCxnSpPr>
          <p:nvPr/>
        </p:nvCxnSpPr>
        <p:spPr>
          <a:xfrm flipH="1" flipV="1">
            <a:off x="6194192" y="3848426"/>
            <a:ext cx="730812" cy="1"/>
          </a:xfrm>
          <a:prstGeom prst="straightConnector1">
            <a:avLst/>
          </a:prstGeom>
          <a:ln w="50800"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A2923E08-2287-C147-A354-09C0D7C7A2D9}"/>
              </a:ext>
            </a:extLst>
          </p:cNvPr>
          <p:cNvGrpSpPr/>
          <p:nvPr/>
        </p:nvGrpSpPr>
        <p:grpSpPr>
          <a:xfrm>
            <a:off x="7023746" y="3589659"/>
            <a:ext cx="1391924" cy="537232"/>
            <a:chOff x="6494014" y="3588333"/>
            <a:chExt cx="1391924" cy="537232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43E6CAEE-952B-F14B-AD98-4D84471AC41A}"/>
                </a:ext>
              </a:extLst>
            </p:cNvPr>
            <p:cNvSpPr/>
            <p:nvPr/>
          </p:nvSpPr>
          <p:spPr>
            <a:xfrm>
              <a:off x="6494014" y="3588333"/>
              <a:ext cx="1391924" cy="537232"/>
            </a:xfrm>
            <a:prstGeom prst="roundRect">
              <a:avLst/>
            </a:prstGeom>
            <a:no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37A9D38A-8BEF-C249-8AEA-DE84D44B28BD}"/>
                </a:ext>
              </a:extLst>
            </p:cNvPr>
            <p:cNvSpPr txBox="1"/>
            <p:nvPr/>
          </p:nvSpPr>
          <p:spPr>
            <a:xfrm>
              <a:off x="6502400" y="3702978"/>
              <a:ext cx="110627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Gill Sans Light" panose="020B0302020104020203" pitchFamily="34" charset="-79"/>
                  <a:cs typeface="Gill Sans Light" panose="020B0302020104020203" pitchFamily="34" charset="-79"/>
                </a:rPr>
                <a:t>Future arrival</a:t>
              </a: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D853099C-84DD-2F4D-85F4-997752344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38125" y="3649224"/>
              <a:ext cx="422984" cy="422984"/>
            </a:xfrm>
            <a:prstGeom prst="rect">
              <a:avLst/>
            </a:prstGeom>
          </p:spPr>
        </p:pic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14E96B4-A735-5B45-A3F0-FCA9FA1EE788}"/>
              </a:ext>
            </a:extLst>
          </p:cNvPr>
          <p:cNvSpPr txBox="1"/>
          <p:nvPr/>
        </p:nvSpPr>
        <p:spPr>
          <a:xfrm>
            <a:off x="2133646" y="3474948"/>
            <a:ext cx="184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Offline Formulation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E50F38C0-78C9-C743-84B9-8888F0EB681A}"/>
              </a:ext>
            </a:extLst>
          </p:cNvPr>
          <p:cNvSpPr txBox="1"/>
          <p:nvPr/>
        </p:nvSpPr>
        <p:spPr>
          <a:xfrm>
            <a:off x="6600180" y="2082164"/>
            <a:ext cx="18482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Online Formulation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5D6FA7-7FA6-194F-B294-80EE1D267558}"/>
              </a:ext>
            </a:extLst>
          </p:cNvPr>
          <p:cNvSpPr txBox="1"/>
          <p:nvPr/>
        </p:nvSpPr>
        <p:spPr>
          <a:xfrm>
            <a:off x="1019040" y="3750471"/>
            <a:ext cx="3718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Future agent arrivals and match qualities </a:t>
            </a:r>
            <a:r>
              <a:rPr lang="en-US" b="1" i="1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are</a:t>
            </a: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known.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B0790E1-B6F7-4144-AE6D-6FC5205BD3B6}"/>
              </a:ext>
            </a:extLst>
          </p:cNvPr>
          <p:cNvSpPr txBox="1"/>
          <p:nvPr/>
        </p:nvSpPr>
        <p:spPr>
          <a:xfrm>
            <a:off x="6645609" y="2434577"/>
            <a:ext cx="171490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Future agent arrivals and match qualities </a:t>
            </a:r>
            <a:r>
              <a:rPr lang="en-US" b="1" i="1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are</a:t>
            </a: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b="1" i="1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not</a:t>
            </a:r>
            <a:r>
              <a:rPr lang="en-US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known. </a:t>
            </a:r>
          </a:p>
        </p:txBody>
      </p:sp>
    </p:spTree>
    <p:extLst>
      <p:ext uri="{BB962C8B-B14F-4D97-AF65-F5344CB8AC3E}">
        <p14:creationId xmlns:p14="http://schemas.microsoft.com/office/powerpoint/2010/main" val="966721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4" grpId="0"/>
      <p:bldP spid="25" grpId="0"/>
      <p:bldP spid="39" grpId="0"/>
      <p:bldP spid="4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5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</a:t>
            </a:fld>
            <a:endParaRPr sz="13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BEA9D5B-EC1C-B642-9CD3-5737D89712FB}"/>
              </a:ext>
            </a:extLst>
          </p:cNvPr>
          <p:cNvSpPr/>
          <p:nvPr/>
        </p:nvSpPr>
        <p:spPr>
          <a:xfrm>
            <a:off x="2494525" y="480851"/>
            <a:ext cx="44757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Helvetica" pitchFamily="2" charset="0"/>
              </a:rPr>
              <a:t>Research Questions &amp; Objectives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8BEA1CE-BA97-E547-AE2A-891E278F20E9}"/>
              </a:ext>
            </a:extLst>
          </p:cNvPr>
          <p:cNvSpPr txBox="1"/>
          <p:nvPr/>
        </p:nvSpPr>
        <p:spPr>
          <a:xfrm>
            <a:off x="1701667" y="1053873"/>
            <a:ext cx="15067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Previous Work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E60E4F-5DBE-4E48-BF5E-04BB90CF9CFE}"/>
              </a:ext>
            </a:extLst>
          </p:cNvPr>
          <p:cNvSpPr txBox="1"/>
          <p:nvPr/>
        </p:nvSpPr>
        <p:spPr>
          <a:xfrm>
            <a:off x="6376788" y="1053873"/>
            <a:ext cx="12031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This Work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802C77D-8CBA-3F40-86B1-E5258C937FBF}"/>
              </a:ext>
            </a:extLst>
          </p:cNvPr>
          <p:cNvSpPr txBox="1"/>
          <p:nvPr/>
        </p:nvSpPr>
        <p:spPr>
          <a:xfrm>
            <a:off x="858252" y="1419564"/>
            <a:ext cx="2903622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Helvetica" pitchFamily="2" charset="0"/>
                <a:cs typeface="Gill Sans" panose="020B0502020104020203" pitchFamily="34" charset="-79"/>
              </a:rPr>
              <a:t>How to make near-optimal online matches without knowledge of the future? </a:t>
            </a:r>
          </a:p>
          <a:p>
            <a:pPr marL="342900" indent="-342900">
              <a:buAutoNum type="arabicPeriod"/>
            </a:pPr>
            <a:endParaRPr lang="en-US" dirty="0">
              <a:latin typeface="Helvetica" pitchFamily="2" charset="0"/>
              <a:cs typeface="Gill Sans" panose="020B0502020104020203" pitchFamily="34" charset="-79"/>
            </a:endParaRPr>
          </a:p>
          <a:p>
            <a:pPr marL="342900" indent="-342900">
              <a:buFont typeface="Arial"/>
              <a:buAutoNum type="arabicPeriod"/>
            </a:pPr>
            <a:endParaRPr lang="en-US" dirty="0">
              <a:latin typeface="Helvetica" pitchFamily="2" charset="0"/>
              <a:cs typeface="Gill Sans" panose="020B0502020104020203" pitchFamily="34" charset="-79"/>
            </a:endParaRPr>
          </a:p>
          <a:p>
            <a:pPr marL="342900" indent="-342900">
              <a:buFont typeface="Arial"/>
              <a:buAutoNum type="arabicPeriod"/>
            </a:pPr>
            <a:endParaRPr lang="en-US" dirty="0">
              <a:latin typeface="Helvetica" pitchFamily="2" charset="0"/>
              <a:cs typeface="Gill Sans" panose="020B0502020104020203" pitchFamily="34" charset="-79"/>
            </a:endParaRPr>
          </a:p>
          <a:p>
            <a:pPr marL="342900" indent="-342900">
              <a:buFont typeface="Arial"/>
              <a:buAutoNum type="arabicPeriod"/>
            </a:pPr>
            <a:endParaRPr lang="en-US" dirty="0">
              <a:latin typeface="Helvetica" pitchFamily="2" charset="0"/>
              <a:cs typeface="Gill Sans" panose="020B0502020104020203" pitchFamily="34" charset="-79"/>
            </a:endParaRPr>
          </a:p>
          <a:p>
            <a:pPr marL="342900" indent="-342900">
              <a:buFont typeface="Arial"/>
              <a:buAutoNum type="arabicPeriod"/>
            </a:pPr>
            <a:endParaRPr lang="en-US" dirty="0">
              <a:latin typeface="Helvetica" pitchFamily="2" charset="0"/>
              <a:cs typeface="Gill Sans" panose="020B0502020104020203" pitchFamily="34" charset="-79"/>
            </a:endParaRPr>
          </a:p>
          <a:p>
            <a:pPr marL="342900" indent="-342900">
              <a:buFont typeface="Arial"/>
              <a:buAutoNum type="arabicPeriod"/>
            </a:pPr>
            <a:r>
              <a:rPr lang="en-US" dirty="0">
                <a:latin typeface="Helvetica" pitchFamily="2" charset="0"/>
                <a:cs typeface="Gill Sans" panose="020B0502020104020203" pitchFamily="34" charset="-79"/>
              </a:rPr>
              <a:t>How to model homeless matching in a linear program formulation?</a:t>
            </a:r>
          </a:p>
          <a:p>
            <a:pPr marL="285750" indent="-285750">
              <a:buFontTx/>
              <a:buChar char="-"/>
            </a:pPr>
            <a:endParaRPr lang="en-US" dirty="0">
              <a:latin typeface="Helvetica" pitchFamily="2" charset="0"/>
              <a:cs typeface="Gill Sans" panose="020B0502020104020203" pitchFamily="34" charset="-79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Helvetica" pitchFamily="2" charset="0"/>
              <a:cs typeface="Gill Sans" panose="020B0502020104020203" pitchFamily="34" charset="-79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B421076B-C448-4545-A7BC-482B4804A9EB}"/>
              </a:ext>
            </a:extLst>
          </p:cNvPr>
          <p:cNvSpPr txBox="1"/>
          <p:nvPr/>
        </p:nvSpPr>
        <p:spPr>
          <a:xfrm>
            <a:off x="5542555" y="1438583"/>
            <a:ext cx="259882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>
                <a:latin typeface="Helvetica" pitchFamily="2" charset="0"/>
              </a:rPr>
              <a:t>Incorporate </a:t>
            </a:r>
            <a:r>
              <a:rPr lang="en-US" b="1" dirty="0">
                <a:latin typeface="Helvetica" pitchFamily="2" charset="0"/>
              </a:rPr>
              <a:t>online homeless matching</a:t>
            </a:r>
            <a:r>
              <a:rPr lang="en-US" dirty="0">
                <a:latin typeface="Helvetica" pitchFamily="2" charset="0"/>
              </a:rPr>
              <a:t> into a linear program formulation.</a:t>
            </a:r>
          </a:p>
          <a:p>
            <a:pPr marL="342900" indent="-342900">
              <a:buAutoNum type="arabicPeriod"/>
            </a:pPr>
            <a:endParaRPr lang="en-US" dirty="0">
              <a:latin typeface="Helvetica" pitchFamily="2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Helvetica" pitchFamily="2" charset="0"/>
              </a:rPr>
              <a:t>Develop an online assignment policy from this formulation. </a:t>
            </a:r>
          </a:p>
          <a:p>
            <a:pPr marL="342900" indent="-342900">
              <a:buAutoNum type="arabicPeriod"/>
            </a:pPr>
            <a:endParaRPr lang="en-US" dirty="0">
              <a:latin typeface="Helvetica" pitchFamily="2" charset="0"/>
            </a:endParaRPr>
          </a:p>
          <a:p>
            <a:pPr marL="342900" indent="-342900">
              <a:buAutoNum type="arabicPeriod"/>
            </a:pPr>
            <a:r>
              <a:rPr lang="en-US" dirty="0">
                <a:latin typeface="Helvetica" pitchFamily="2" charset="0"/>
              </a:rPr>
              <a:t>Model resources returning to the market after a use period.</a:t>
            </a:r>
          </a:p>
          <a:p>
            <a:pPr marL="285750" indent="-285750">
              <a:buFontTx/>
              <a:buChar char="-"/>
            </a:pPr>
            <a:endParaRPr lang="en-US" dirty="0">
              <a:latin typeface="Helvetica" pitchFamily="2" charset="0"/>
            </a:endParaRPr>
          </a:p>
          <a:p>
            <a:pPr marL="285750" indent="-285750">
              <a:buFontTx/>
              <a:buChar char="-"/>
            </a:pPr>
            <a:endParaRPr lang="en-US" dirty="0">
              <a:latin typeface="Helvetica" pitchFamily="2" charset="0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7060D4A-DA4B-C743-88C4-4E609D713907}"/>
              </a:ext>
            </a:extLst>
          </p:cNvPr>
          <p:cNvSpPr txBox="1"/>
          <p:nvPr/>
        </p:nvSpPr>
        <p:spPr>
          <a:xfrm>
            <a:off x="1267330" y="3908913"/>
            <a:ext cx="345707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Allocating interventions based on counterfactual predictions:  A case study on homelessness services </a:t>
            </a:r>
            <a:r>
              <a:rPr lang="en-US" sz="900" i="1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(</a:t>
            </a:r>
            <a:r>
              <a:rPr lang="en-US" sz="900" i="1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Kube</a:t>
            </a:r>
            <a:r>
              <a:rPr lang="en-US" sz="900" i="1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, A., Das, S., &amp; Fowler</a:t>
            </a:r>
            <a:r>
              <a:rPr lang="en-US" sz="1000" i="1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)</a:t>
            </a:r>
            <a:endParaRPr lang="en-US" sz="1000" i="1" dirty="0">
              <a:latin typeface="Helvetica" pitchFamily="2" charset="0"/>
              <a:cs typeface="Gill Sans" panose="020B0502020104020203" pitchFamily="34" charset="-79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B004096-D71A-1641-8FB4-ECF33484A4E1}"/>
              </a:ext>
            </a:extLst>
          </p:cNvPr>
          <p:cNvSpPr txBox="1"/>
          <p:nvPr/>
        </p:nvSpPr>
        <p:spPr>
          <a:xfrm>
            <a:off x="1267330" y="2197583"/>
            <a:ext cx="3465092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Incorporating Compatible Pairs in Kidney Exchange</a:t>
            </a:r>
            <a:r>
              <a:rPr lang="en-US" sz="10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 </a:t>
            </a:r>
            <a:r>
              <a:rPr lang="en-US" sz="900" i="1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(Li, Z., Lieberman, K., Macke, W., Carrillo, S., Ho, C., </a:t>
            </a:r>
            <a:r>
              <a:rPr lang="en-US" sz="900" i="1" dirty="0" err="1">
                <a:latin typeface="Gill Sans Light" panose="020B0302020104020203" pitchFamily="34" charset="-79"/>
                <a:cs typeface="Gill Sans Light" panose="020B0302020104020203" pitchFamily="34" charset="-79"/>
              </a:rPr>
              <a:t>Wellen</a:t>
            </a:r>
            <a:r>
              <a:rPr lang="en-US" sz="900" i="1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, J., &amp; Das)</a:t>
            </a:r>
          </a:p>
          <a:p>
            <a:endParaRPr lang="en-US" sz="900" i="1" dirty="0">
              <a:latin typeface="Gill Sans Light" panose="020B0302020104020203" pitchFamily="34" charset="-79"/>
              <a:cs typeface="Gill Sans Light" panose="020B0302020104020203" pitchFamily="34" charset="-79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Online Task Assignment in Crowdsourcing Markets </a:t>
            </a:r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(</a:t>
            </a:r>
            <a:r>
              <a:rPr lang="en-US" sz="900" i="1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S., Ho, &amp; Vaughan, J</a:t>
            </a:r>
            <a:r>
              <a:rPr lang="en-US" sz="900" dirty="0">
                <a:latin typeface="Gill Sans Light" panose="020B0302020104020203" pitchFamily="34" charset="-79"/>
                <a:cs typeface="Gill Sans Light" panose="020B0302020104020203" pitchFamily="34" charset="-79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0487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4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ctrTitle"/>
          </p:nvPr>
        </p:nvSpPr>
        <p:spPr>
          <a:xfrm>
            <a:off x="835182" y="918637"/>
            <a:ext cx="2460604" cy="769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</a:pPr>
            <a:r>
              <a:rPr lang="en-US" sz="4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Overview</a:t>
            </a:r>
            <a:endParaRPr sz="40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1" name="Google Shape;41;p7"/>
          <p:cNvSpPr txBox="1">
            <a:spLocks noGrp="1"/>
          </p:cNvSpPr>
          <p:nvPr>
            <p:ph type="subTitle" idx="1"/>
          </p:nvPr>
        </p:nvSpPr>
        <p:spPr>
          <a:xfrm>
            <a:off x="820786" y="1550115"/>
            <a:ext cx="5137328" cy="2978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indent="-457200">
              <a:buFont typeface="Work Sans Light"/>
              <a:buAutoNum type="arabicPeriod"/>
            </a:pPr>
            <a:r>
              <a:rPr lang="en-US" sz="1900" dirty="0">
                <a:solidFill>
                  <a:schemeClr val="bg2">
                    <a:lumMod val="60000"/>
                    <a:lumOff val="40000"/>
                  </a:schemeClr>
                </a:solidFill>
                <a:latin typeface="Helvetica Neue"/>
                <a:ea typeface="Helvetica Neue"/>
                <a:cs typeface="Helvetica Neue"/>
                <a:sym typeface="Helvetica Neue"/>
              </a:rPr>
              <a:t>Background &amp; Motivation</a:t>
            </a:r>
          </a:p>
          <a:p>
            <a:pPr lvl="0" indent="-457200">
              <a:buFont typeface="Work Sans Light"/>
              <a:buAutoNum type="arabicPeriod"/>
            </a:pPr>
            <a:r>
              <a:rPr lang="en-US" sz="1900" dirty="0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Methods</a:t>
            </a:r>
          </a:p>
          <a:p>
            <a:pPr lvl="1" indent="-457200">
              <a:buFont typeface="Work Sans Light"/>
              <a:buAutoNum type="arabicPeriod"/>
            </a:pPr>
            <a:r>
              <a:rPr lang="en-US" sz="1900" dirty="0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Problem Formulation</a:t>
            </a:r>
          </a:p>
          <a:p>
            <a:pPr lvl="1" indent="-457200">
              <a:buFont typeface="Work Sans Light"/>
              <a:buAutoNum type="arabicPeriod"/>
            </a:pPr>
            <a:r>
              <a:rPr lang="en-US" sz="1900" dirty="0">
                <a:solidFill>
                  <a:srgbClr val="C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Online-Dual Assignment Algorithm</a:t>
            </a:r>
          </a:p>
          <a:p>
            <a:pPr lvl="0" indent="-457200">
              <a:buFont typeface="Work Sans Light"/>
              <a:buAutoNum type="arabicPeriod"/>
            </a:pPr>
            <a:r>
              <a:rPr lang="en-US" sz="19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Experiments</a:t>
            </a:r>
          </a:p>
          <a:p>
            <a:pPr lvl="1" indent="-457200">
              <a:buFont typeface="Work Sans Light"/>
              <a:buAutoNum type="arabicPeriod"/>
            </a:pPr>
            <a:r>
              <a:rPr lang="en-US" sz="19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Online-Dual Performance</a:t>
            </a:r>
          </a:p>
          <a:p>
            <a:pPr lvl="1" indent="-457200">
              <a:buFont typeface="Work Sans Light"/>
              <a:buAutoNum type="arabicPeriod"/>
            </a:pPr>
            <a:r>
              <a:rPr lang="en-US" sz="19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Stress Tests &amp; Failure Cases</a:t>
            </a:r>
          </a:p>
          <a:p>
            <a:pPr lvl="1" indent="-457200">
              <a:buFont typeface="Work Sans Light"/>
              <a:buAutoNum type="arabicPeriod"/>
            </a:pPr>
            <a:r>
              <a:rPr lang="en-US" sz="19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Simulating Dual Variables</a:t>
            </a:r>
          </a:p>
          <a:p>
            <a:pPr lvl="0" indent="-457200">
              <a:buFont typeface="Work Sans Light"/>
              <a:buAutoNum type="arabicPeriod"/>
            </a:pPr>
            <a:r>
              <a:rPr lang="en-US" sz="1900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Discussion </a:t>
            </a:r>
          </a:p>
        </p:txBody>
      </p:sp>
      <p:sp>
        <p:nvSpPr>
          <p:cNvPr id="5" name="Google Shape;186;p12">
            <a:extLst>
              <a:ext uri="{FF2B5EF4-FFF2-40B4-BE49-F238E27FC236}">
                <a16:creationId xmlns:a16="http://schemas.microsoft.com/office/drawing/2014/main" id="{817ADBAA-98B5-7B4B-8073-7CBCEFD78605}"/>
              </a:ext>
            </a:extLst>
          </p:cNvPr>
          <p:cNvSpPr txBox="1"/>
          <p:nvPr/>
        </p:nvSpPr>
        <p:spPr>
          <a:xfrm>
            <a:off x="6219050" y="337750"/>
            <a:ext cx="2232000" cy="19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</a:t>
            </a:r>
            <a:r>
              <a:rPr lang="en-US" sz="96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</a:t>
            </a:r>
            <a:endParaRPr sz="9600" b="1" i="0" u="none" strike="noStrike" cap="none">
              <a:solidFill>
                <a:srgbClr val="000000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954264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>
            <a:extLst>
              <a:ext uri="{FF2B5EF4-FFF2-40B4-BE49-F238E27FC236}">
                <a16:creationId xmlns:a16="http://schemas.microsoft.com/office/drawing/2014/main" id="{8164E748-0F49-884B-BE35-EBC50A1BB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94" y="1615106"/>
            <a:ext cx="3082683" cy="3211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2" name="Google Shape;192;p13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</a:t>
            </a:fld>
            <a:endParaRPr sz="13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F49D88E-23B2-B04A-9A51-30E1823C48B4}"/>
              </a:ext>
            </a:extLst>
          </p:cNvPr>
          <p:cNvSpPr/>
          <p:nvPr/>
        </p:nvSpPr>
        <p:spPr>
          <a:xfrm>
            <a:off x="3076239" y="453847"/>
            <a:ext cx="27270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Helvetica" pitchFamily="2" charset="0"/>
              </a:rPr>
              <a:t>Linear Programming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A726DF-D307-7C43-93E8-028244D108AA}"/>
              </a:ext>
            </a:extLst>
          </p:cNvPr>
          <p:cNvSpPr txBox="1"/>
          <p:nvPr/>
        </p:nvSpPr>
        <p:spPr>
          <a:xfrm>
            <a:off x="1989563" y="1009168"/>
            <a:ext cx="5521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ill Sans Light"/>
                <a:cs typeface="Gill Sans Light"/>
              </a:rPr>
              <a:t>Goal: optimize a linear objective function subject to linear equality and inequality constraints.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0C3DE1-2872-0E4C-B649-690308CC7C40}"/>
                  </a:ext>
                </a:extLst>
              </p:cNvPr>
              <p:cNvSpPr txBox="1"/>
              <p:nvPr/>
            </p:nvSpPr>
            <p:spPr>
              <a:xfrm>
                <a:off x="1224488" y="2015216"/>
                <a:ext cx="2093976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Gill Sans Light"/>
                        </a:rPr>
                        <m:t>𝑚𝑖𝑛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Gill Sans Light"/>
                        </a:rPr>
                        <m:t> 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Gill Sans Light"/>
                            </a:rPr>
                          </m:ctrlPr>
                        </m:sSupPr>
                        <m:e>
                          <m:r>
                            <a:rPr lang="en-US" sz="2000" b="1" i="1" smtClean="0">
                              <a:latin typeface="Cambria Math" panose="02040503050406030204" pitchFamily="18" charset="0"/>
                              <a:cs typeface="Gill Sans Light"/>
                            </a:rPr>
                            <m:t>𝒄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  <m:t>𝑇</m:t>
                          </m:r>
                        </m:sup>
                      </m:sSup>
                      <m:r>
                        <a:rPr lang="en-US" sz="2000" b="1" i="1" smtClean="0">
                          <a:latin typeface="Cambria Math" panose="02040503050406030204" pitchFamily="18" charset="0"/>
                          <a:cs typeface="Gill Sans Light"/>
                        </a:rPr>
                        <m:t>𝒙</m:t>
                      </m:r>
                    </m:oMath>
                  </m:oMathPara>
                </a14:m>
                <a:endParaRPr lang="en-US" sz="2000" b="1" dirty="0">
                  <a:latin typeface="Gill Sans Light"/>
                  <a:cs typeface="Gill Sans Ligh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Gill Sans Light"/>
                        </a:rPr>
                        <m:t>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Gill Sans Light"/>
                        </a:rPr>
                        <m:t>.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Gill Sans Light"/>
                        </a:rPr>
                        <m:t>𝑡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Gill Sans Light"/>
                        </a:rPr>
                        <m:t>. 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Gill Sans Light"/>
                        </a:rPr>
                        <m:t>𝐴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  <a:cs typeface="Gill Sans Light"/>
                        </a:rPr>
                        <m:t>𝒙</m:t>
                      </m:r>
                      <m:r>
                        <a:rPr lang="en-US" sz="2000" b="1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Gill Sans Light"/>
                        </a:rPr>
                        <m:t>≥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Gill Sans Light"/>
                        </a:rPr>
                        <m:t>𝒃</m:t>
                      </m:r>
                    </m:oMath>
                  </m:oMathPara>
                </a14:m>
                <a:endParaRPr lang="en-US" sz="2000" b="1" dirty="0">
                  <a:latin typeface="Gill Sans Light"/>
                  <a:ea typeface="Cambria Math" panose="02040503050406030204" pitchFamily="18" charset="0"/>
                  <a:cs typeface="Gill Sans Ligh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cs typeface="Gill Sans Light"/>
                        </a:rPr>
                        <m:t>𝑎𝑛𝑑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cs typeface="Gill Sans Light"/>
                        </a:rPr>
                        <m:t> 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cs typeface="Gill Sans Light"/>
                        </a:rPr>
                        <m:t>𝒙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cs typeface="Gill Sans Light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Gill Sans Light"/>
                        </a:rPr>
                        <m:t>≥0</m:t>
                      </m:r>
                    </m:oMath>
                  </m:oMathPara>
                </a14:m>
                <a:endParaRPr lang="en-US" sz="2000" b="1" dirty="0">
                  <a:latin typeface="Gill Sans Light"/>
                  <a:ea typeface="Cambria Math" panose="02040503050406030204" pitchFamily="18" charset="0"/>
                  <a:cs typeface="Gill Sans Light"/>
                </a:endParaRPr>
              </a:p>
              <a:p>
                <a:r>
                  <a:rPr lang="en-US" sz="2000" b="1" dirty="0">
                    <a:latin typeface="Gill Sans Light"/>
                    <a:cs typeface="Gill Sans Light"/>
                  </a:rPr>
                  <a:t>                 </a:t>
                </a:r>
                <a:endParaRPr lang="en-US" sz="200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60C3DE1-2872-0E4C-B649-690308CC7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4488" y="2015216"/>
                <a:ext cx="2093976" cy="132343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7C5A3F-FA13-5E46-B196-FFD9FF6F4D0B}"/>
                  </a:ext>
                </a:extLst>
              </p:cNvPr>
              <p:cNvSpPr txBox="1"/>
              <p:nvPr/>
            </p:nvSpPr>
            <p:spPr>
              <a:xfrm>
                <a:off x="6132025" y="1897437"/>
                <a:ext cx="1802091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cs typeface="Gill Sans Light"/>
                        </a:rPr>
                        <m:t>𝑚𝑎𝑥</m:t>
                      </m:r>
                      <m:r>
                        <a:rPr lang="en-US" sz="2000" b="0" i="1" smtClean="0">
                          <a:latin typeface="Cambria Math" panose="02040503050406030204" pitchFamily="18" charset="0"/>
                          <a:cs typeface="Gill Sans Light"/>
                        </a:rPr>
                        <m:t> 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</m:ctrlPr>
                        </m:sSupPr>
                        <m:e>
                          <m:r>
                            <a:rPr lang="en-US" sz="2000" b="1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Gill Sans Light"/>
                            </a:rPr>
                            <m:t>𝒃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  <m:t>𝑇</m:t>
                          </m:r>
                        </m:sup>
                      </m:sSup>
                      <m:r>
                        <a:rPr lang="en-US" sz="2000" b="1" i="1" smtClean="0">
                          <a:latin typeface="Cambria Math" panose="02040503050406030204" pitchFamily="18" charset="0"/>
                          <a:cs typeface="Gill Sans Light"/>
                        </a:rPr>
                        <m:t>𝒚</m:t>
                      </m:r>
                    </m:oMath>
                  </m:oMathPara>
                </a14:m>
                <a:endParaRPr lang="en-US" sz="2000" b="1" dirty="0">
                  <a:latin typeface="Gill Sans Light"/>
                  <a:cs typeface="Gill Sans Ligh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Gill Sans Light"/>
                        </a:rPr>
                        <m:t>𝑠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Gill Sans Light"/>
                        </a:rPr>
                        <m:t>.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Gill Sans Light"/>
                        </a:rPr>
                        <m:t>𝑡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cs typeface="Gill Sans Light"/>
                        </a:rPr>
                        <m:t>.</m:t>
                      </m:r>
                      <m:sSup>
                        <m:sSupPr>
                          <m:ctrlPr>
                            <a:rPr lang="en-US" sz="2000" i="1" smtClean="0">
                              <a:latin typeface="Cambria Math" panose="02040503050406030204" pitchFamily="18" charset="0"/>
                              <a:cs typeface="Gill Sans Light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  <m:t> 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  <m:t>𝐴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cs typeface="Gill Sans Light"/>
                            </a:rPr>
                            <m:t>𝑇</m:t>
                          </m:r>
                        </m:sup>
                      </m:sSup>
                      <m:r>
                        <a:rPr lang="en-US" sz="2000" b="1" i="1" smtClean="0">
                          <a:latin typeface="Cambria Math" panose="02040503050406030204" pitchFamily="18" charset="0"/>
                          <a:cs typeface="Gill Sans Light"/>
                        </a:rPr>
                        <m:t>𝒚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Gill Sans Light"/>
                        </a:rPr>
                        <m:t>≤</m:t>
                      </m:r>
                      <m:r>
                        <a:rPr lang="en-US" sz="2000" b="1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Gill Sans Light"/>
                        </a:rPr>
                        <m:t>𝒄</m:t>
                      </m:r>
                    </m:oMath>
                  </m:oMathPara>
                </a14:m>
                <a:endParaRPr lang="en-US" sz="2000" b="1" dirty="0">
                  <a:latin typeface="Gill Sans Light"/>
                  <a:ea typeface="Cambria Math" panose="02040503050406030204" pitchFamily="18" charset="0"/>
                  <a:cs typeface="Gill Sans Light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>
                          <a:latin typeface="Cambria Math" panose="02040503050406030204" pitchFamily="18" charset="0"/>
                          <a:cs typeface="Gill Sans Light"/>
                        </a:rPr>
                        <m:t>𝑎𝑛𝑑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cs typeface="Gill Sans Light"/>
                        </a:rPr>
                        <m:t> </m:t>
                      </m:r>
                      <m:r>
                        <a:rPr lang="en-US" sz="2000" b="1" i="1" smtClean="0">
                          <a:latin typeface="Cambria Math" panose="02040503050406030204" pitchFamily="18" charset="0"/>
                          <a:cs typeface="Gill Sans Light"/>
                        </a:rPr>
                        <m:t>𝒚</m:t>
                      </m:r>
                      <m:r>
                        <a:rPr lang="en-US" sz="2000" b="1" i="1">
                          <a:latin typeface="Cambria Math" panose="02040503050406030204" pitchFamily="18" charset="0"/>
                          <a:cs typeface="Gill Sans Light"/>
                        </a:rPr>
                        <m:t> </m:t>
                      </m:r>
                      <m:r>
                        <a:rPr lang="en-US" sz="2000" i="1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Gill Sans Light"/>
                        </a:rPr>
                        <m:t>≥0</m:t>
                      </m:r>
                    </m:oMath>
                  </m:oMathPara>
                </a14:m>
                <a:endParaRPr lang="en-US" sz="2000" b="1" dirty="0">
                  <a:latin typeface="Gill Sans Light"/>
                  <a:ea typeface="Cambria Math" panose="02040503050406030204" pitchFamily="18" charset="0"/>
                  <a:cs typeface="Gill Sans Light"/>
                </a:endParaRPr>
              </a:p>
              <a:p>
                <a:r>
                  <a:rPr lang="en-US" sz="2000" b="1" dirty="0">
                    <a:latin typeface="Gill Sans Light"/>
                    <a:cs typeface="Gill Sans Light"/>
                  </a:rPr>
                  <a:t>                 </a:t>
                </a:r>
                <a:endParaRPr lang="en-US" sz="2000" dirty="0">
                  <a:latin typeface="Gill Sans Light"/>
                  <a:cs typeface="Gill Sans Light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D7C5A3F-FA13-5E46-B196-FFD9FF6F4D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2025" y="1897437"/>
                <a:ext cx="1802091" cy="13234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ight Arrow 7">
            <a:extLst>
              <a:ext uri="{FF2B5EF4-FFF2-40B4-BE49-F238E27FC236}">
                <a16:creationId xmlns:a16="http://schemas.microsoft.com/office/drawing/2014/main" id="{5A0736BB-0CE5-984B-AA8F-717273385973}"/>
              </a:ext>
            </a:extLst>
          </p:cNvPr>
          <p:cNvSpPr/>
          <p:nvPr/>
        </p:nvSpPr>
        <p:spPr>
          <a:xfrm>
            <a:off x="3670954" y="1888402"/>
            <a:ext cx="1802091" cy="968644"/>
          </a:xfrm>
          <a:prstGeom prst="rightArrow">
            <a:avLst>
              <a:gd name="adj1" fmla="val 50000"/>
              <a:gd name="adj2" fmla="val 45020"/>
            </a:avLst>
          </a:prstGeom>
          <a:noFill/>
          <a:ln>
            <a:solidFill>
              <a:schemeClr val="tx1"/>
            </a:solidFill>
          </a:ln>
          <a:effectLst>
            <a:outerShdw blurRad="40000" dist="23000" dir="5400000" rotWithShape="0">
              <a:srgbClr val="000000">
                <a:alpha val="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Any primal </a:t>
            </a:r>
            <a:r>
              <a:rPr lang="en-US" i="1" dirty="0" err="1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lp</a:t>
            </a:r>
            <a:r>
              <a:rPr lang="en-US" i="1" dirty="0">
                <a:solidFill>
                  <a:schemeClr val="tx1"/>
                </a:solidFill>
                <a:latin typeface="Gill Sans Light" panose="020B0302020104020203" pitchFamily="34" charset="-79"/>
                <a:cs typeface="Gill Sans Light" panose="020B0302020104020203" pitchFamily="34" charset="-79"/>
              </a:rPr>
              <a:t> has an equivalent dual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F0C610-98B7-714F-84AB-5DDA5DF0C9A6}"/>
              </a:ext>
            </a:extLst>
          </p:cNvPr>
          <p:cNvSpPr txBox="1"/>
          <p:nvPr/>
        </p:nvSpPr>
        <p:spPr>
          <a:xfrm>
            <a:off x="1841628" y="1592347"/>
            <a:ext cx="8596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Gill Sans Light"/>
                <a:cs typeface="Gill Sans Light"/>
              </a:rPr>
              <a:t>Primal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B5B9EF7-E5C8-114A-B532-6803B15732D9}"/>
              </a:ext>
            </a:extLst>
          </p:cNvPr>
          <p:cNvSpPr txBox="1"/>
          <p:nvPr/>
        </p:nvSpPr>
        <p:spPr>
          <a:xfrm>
            <a:off x="6715400" y="1487544"/>
            <a:ext cx="7951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u="sng" dirty="0">
                <a:latin typeface="Gill Sans Light"/>
                <a:cs typeface="Gill Sans Light"/>
              </a:rPr>
              <a:t>Dual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DC23107-EB8A-024A-888D-43588F25CC44}"/>
                  </a:ext>
                </a:extLst>
              </p:cNvPr>
              <p:cNvSpPr txBox="1"/>
              <p:nvPr/>
            </p:nvSpPr>
            <p:spPr>
              <a:xfrm>
                <a:off x="2792624" y="3159763"/>
                <a:ext cx="392277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Where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Gill Sans Light"/>
                      </a:rPr>
                      <m:t>𝒙</m:t>
                    </m:r>
                  </m:oMath>
                </a14:m>
                <a:r>
                  <a:rPr lang="en-US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 is a decision variable, and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  <a:cs typeface="Gill Sans Light" panose="020B0302020104020203" pitchFamily="34" charset="-79"/>
                      </a:rPr>
                      <m:t>𝒚</m:t>
                    </m:r>
                  </m:oMath>
                </a14:m>
                <a:r>
                  <a:rPr lang="en-US" dirty="0">
                    <a:latin typeface="Gill Sans Light" panose="020B0302020104020203" pitchFamily="34" charset="-79"/>
                    <a:cs typeface="Gill Sans Light" panose="020B0302020104020203" pitchFamily="34" charset="-79"/>
                  </a:rPr>
                  <a:t> is a linear combination of primal constraints (dual variable).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DC23107-EB8A-024A-888D-43588F25CC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2624" y="3159763"/>
                <a:ext cx="3922776" cy="523220"/>
              </a:xfrm>
              <a:prstGeom prst="rect">
                <a:avLst/>
              </a:prstGeom>
              <a:blipFill>
                <a:blip r:embed="rId6"/>
                <a:stretch>
                  <a:fillRect l="-323" t="-2381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83C518AF-5A3D-DF40-AFC9-2BDAF4485CDD}"/>
              </a:ext>
            </a:extLst>
          </p:cNvPr>
          <p:cNvSpPr txBox="1"/>
          <p:nvPr/>
        </p:nvSpPr>
        <p:spPr>
          <a:xfrm>
            <a:off x="512064" y="4169664"/>
            <a:ext cx="1407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Helvetica" pitchFamily="2" charset="0"/>
              </a:rPr>
              <a:t>Feasible region</a:t>
            </a:r>
          </a:p>
        </p:txBody>
      </p:sp>
    </p:spTree>
    <p:extLst>
      <p:ext uri="{BB962C8B-B14F-4D97-AF65-F5344CB8AC3E}">
        <p14:creationId xmlns:p14="http://schemas.microsoft.com/office/powerpoint/2010/main" val="2063430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3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</a:t>
            </a:fld>
            <a:endParaRPr sz="13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A6F677-AF2F-7C43-9E7A-9F57C1221F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55" t="36999" r="30656" b="3174"/>
          <a:stretch/>
        </p:blipFill>
        <p:spPr>
          <a:xfrm>
            <a:off x="738571" y="2047840"/>
            <a:ext cx="1745089" cy="12093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C822EF-F974-374D-B9C9-6056D96CB8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55" t="2963" r="30656" b="69103"/>
          <a:stretch/>
        </p:blipFill>
        <p:spPr>
          <a:xfrm>
            <a:off x="765101" y="1242302"/>
            <a:ext cx="1749469" cy="5660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69D867-4083-584E-8E20-02BEB95CDAB1}"/>
                  </a:ext>
                </a:extLst>
              </p:cNvPr>
              <p:cNvSpPr txBox="1"/>
              <p:nvPr/>
            </p:nvSpPr>
            <p:spPr>
              <a:xfrm>
                <a:off x="2145795" y="1750367"/>
                <a:ext cx="194357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00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1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Binary match variable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69D867-4083-584E-8E20-02BEB95CD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5795" y="1750367"/>
                <a:ext cx="1943570" cy="246221"/>
              </a:xfrm>
              <a:prstGeom prst="rect">
                <a:avLst/>
              </a:prstGeom>
              <a:blipFill>
                <a:blip r:embed="rId4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6B5935-4861-FE4D-B977-601C1E7F66BC}"/>
                  </a:ext>
                </a:extLst>
              </p:cNvPr>
              <p:cNvSpPr txBox="1"/>
              <p:nvPr/>
            </p:nvSpPr>
            <p:spPr>
              <a:xfrm>
                <a:off x="2644756" y="1242302"/>
                <a:ext cx="146357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00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ℜ</m:t>
                    </m:r>
                    <m:r>
                      <a:rPr lang="en-US" sz="1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  <m:r>
                      <m:rPr>
                        <m:sty m:val="p"/>
                      </m:rPr>
                      <a:rPr lang="en-US" sz="1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US" sz="1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atch quality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6B5935-4861-FE4D-B977-601C1E7F6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4756" y="1242302"/>
                <a:ext cx="1463571" cy="246221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0B54D6B-4615-3B44-90E6-2C282F486556}"/>
                  </a:ext>
                </a:extLst>
              </p:cNvPr>
              <p:cNvSpPr txBox="1"/>
              <p:nvPr/>
            </p:nvSpPr>
            <p:spPr>
              <a:xfrm>
                <a:off x="1096986" y="1805010"/>
                <a:ext cx="96349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𝑠𝑢𝑐h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𝑡h𝑎𝑡</m:t>
                      </m:r>
                    </m:oMath>
                  </m:oMathPara>
                </a14:m>
                <a:endParaRPr lang="en-US" sz="1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0B54D6B-4615-3B44-90E6-2C282F486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6986" y="1805010"/>
                <a:ext cx="963491" cy="246221"/>
              </a:xfrm>
              <a:prstGeom prst="rect">
                <a:avLst/>
              </a:prstGeom>
              <a:blipFill>
                <a:blip r:embed="rId6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A130B316-C557-9846-A0EF-4686733C3B98}"/>
              </a:ext>
            </a:extLst>
          </p:cNvPr>
          <p:cNvSpPr txBox="1"/>
          <p:nvPr/>
        </p:nvSpPr>
        <p:spPr>
          <a:xfrm>
            <a:off x="634915" y="1002863"/>
            <a:ext cx="2320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Primal Linear Program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8DCF9B-AC23-6B4E-BA70-A21835775539}"/>
              </a:ext>
            </a:extLst>
          </p:cNvPr>
          <p:cNvSpPr/>
          <p:nvPr/>
        </p:nvSpPr>
        <p:spPr>
          <a:xfrm>
            <a:off x="3253511" y="468777"/>
            <a:ext cx="27592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Helvetica" pitchFamily="2" charset="0"/>
              </a:rPr>
              <a:t>Problem Formulation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3053747-962C-7140-8E88-D694C405243A}"/>
              </a:ext>
            </a:extLst>
          </p:cNvPr>
          <p:cNvCxnSpPr>
            <a:cxnSpLocks/>
          </p:cNvCxnSpPr>
          <p:nvPr/>
        </p:nvCxnSpPr>
        <p:spPr>
          <a:xfrm flipH="1" flipV="1">
            <a:off x="1900212" y="1652221"/>
            <a:ext cx="371747" cy="152789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6D76DC7-AEFC-074A-A624-B7063040916E}"/>
              </a:ext>
            </a:extLst>
          </p:cNvPr>
          <p:cNvCxnSpPr>
            <a:cxnSpLocks/>
          </p:cNvCxnSpPr>
          <p:nvPr/>
        </p:nvCxnSpPr>
        <p:spPr>
          <a:xfrm flipH="1">
            <a:off x="2271959" y="1379026"/>
            <a:ext cx="553851" cy="7460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8" name="Table 47">
            <a:extLst>
              <a:ext uri="{FF2B5EF4-FFF2-40B4-BE49-F238E27FC236}">
                <a16:creationId xmlns:a16="http://schemas.microsoft.com/office/drawing/2014/main" id="{A378871D-1B44-DA4F-AF06-33AD36C016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3566229"/>
              </p:ext>
            </p:extLst>
          </p:nvPr>
        </p:nvGraphicFramePr>
        <p:xfrm>
          <a:off x="3633085" y="2951561"/>
          <a:ext cx="853784" cy="1112520"/>
        </p:xfrm>
        <a:graphic>
          <a:graphicData uri="http://schemas.openxmlformats.org/drawingml/2006/table">
            <a:tbl>
              <a:tblPr firstRow="1" bandRow="1">
                <a:tableStyleId>{003FE7A5-7E04-447B-A1FE-C451DF7360B6}</a:tableStyleId>
              </a:tblPr>
              <a:tblGrid>
                <a:gridCol w="426892">
                  <a:extLst>
                    <a:ext uri="{9D8B030D-6E8A-4147-A177-3AD203B41FA5}">
                      <a16:colId xmlns:a16="http://schemas.microsoft.com/office/drawing/2014/main" val="2286369317"/>
                    </a:ext>
                  </a:extLst>
                </a:gridCol>
                <a:gridCol w="426892">
                  <a:extLst>
                    <a:ext uri="{9D8B030D-6E8A-4147-A177-3AD203B41FA5}">
                      <a16:colId xmlns:a16="http://schemas.microsoft.com/office/drawing/2014/main" val="14011506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89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4304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9941373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265724E2-45A7-CF4F-A492-C0E3D736509E}"/>
              </a:ext>
            </a:extLst>
          </p:cNvPr>
          <p:cNvSpPr txBox="1"/>
          <p:nvPr/>
        </p:nvSpPr>
        <p:spPr>
          <a:xfrm>
            <a:off x="3253513" y="2974395"/>
            <a:ext cx="3449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r>
              <a:rPr lang="en-US" sz="9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=0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E84E0C9-AD49-4443-9928-5399E85302F0}"/>
              </a:ext>
            </a:extLst>
          </p:cNvPr>
          <p:cNvSpPr txBox="1"/>
          <p:nvPr/>
        </p:nvSpPr>
        <p:spPr>
          <a:xfrm>
            <a:off x="3253512" y="3329347"/>
            <a:ext cx="3449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r>
              <a:rPr lang="en-US" sz="9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2B50A43F-DE8D-E441-8032-6CBECF8284AE}"/>
              </a:ext>
            </a:extLst>
          </p:cNvPr>
          <p:cNvSpPr txBox="1"/>
          <p:nvPr/>
        </p:nvSpPr>
        <p:spPr>
          <a:xfrm>
            <a:off x="3253511" y="3706552"/>
            <a:ext cx="3449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r>
              <a:rPr lang="en-US" sz="9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C5BA1CD4-9D9C-0F4F-907A-5B85ED209FFE}"/>
              </a:ext>
            </a:extLst>
          </p:cNvPr>
          <p:cNvSpPr txBox="1"/>
          <p:nvPr/>
        </p:nvSpPr>
        <p:spPr>
          <a:xfrm>
            <a:off x="3684836" y="2707209"/>
            <a:ext cx="4268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j=1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D4701A6-D809-3740-AB83-EDA807BDBB8D}"/>
              </a:ext>
            </a:extLst>
          </p:cNvPr>
          <p:cNvSpPr txBox="1"/>
          <p:nvPr/>
        </p:nvSpPr>
        <p:spPr>
          <a:xfrm>
            <a:off x="4067848" y="2707209"/>
            <a:ext cx="4268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j=2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5CD2E8E-BCCE-DF44-A58E-108514410458}"/>
              </a:ext>
            </a:extLst>
          </p:cNvPr>
          <p:cNvSpPr txBox="1"/>
          <p:nvPr/>
        </p:nvSpPr>
        <p:spPr>
          <a:xfrm>
            <a:off x="3898281" y="4072785"/>
            <a:ext cx="4268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t=1</a:t>
            </a:r>
          </a:p>
        </p:txBody>
      </p:sp>
      <p:graphicFrame>
        <p:nvGraphicFramePr>
          <p:cNvPr id="63" name="Table 62">
            <a:extLst>
              <a:ext uri="{FF2B5EF4-FFF2-40B4-BE49-F238E27FC236}">
                <a16:creationId xmlns:a16="http://schemas.microsoft.com/office/drawing/2014/main" id="{AAE0F45A-85F9-BD49-A766-6F1CF8D7E5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2389466"/>
              </p:ext>
            </p:extLst>
          </p:nvPr>
        </p:nvGraphicFramePr>
        <p:xfrm>
          <a:off x="4977210" y="2951561"/>
          <a:ext cx="853784" cy="1112520"/>
        </p:xfrm>
        <a:graphic>
          <a:graphicData uri="http://schemas.openxmlformats.org/drawingml/2006/table">
            <a:tbl>
              <a:tblPr firstRow="1" bandRow="1">
                <a:tableStyleId>{003FE7A5-7E04-447B-A1FE-C451DF7360B6}</a:tableStyleId>
              </a:tblPr>
              <a:tblGrid>
                <a:gridCol w="426892">
                  <a:extLst>
                    <a:ext uri="{9D8B030D-6E8A-4147-A177-3AD203B41FA5}">
                      <a16:colId xmlns:a16="http://schemas.microsoft.com/office/drawing/2014/main" val="2286369317"/>
                    </a:ext>
                  </a:extLst>
                </a:gridCol>
                <a:gridCol w="426892">
                  <a:extLst>
                    <a:ext uri="{9D8B030D-6E8A-4147-A177-3AD203B41FA5}">
                      <a16:colId xmlns:a16="http://schemas.microsoft.com/office/drawing/2014/main" val="14011506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89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304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941373"/>
                  </a:ext>
                </a:extLst>
              </a:tr>
            </a:tbl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E1ED8E10-1A49-9A40-9526-8AC873530A7C}"/>
              </a:ext>
            </a:extLst>
          </p:cNvPr>
          <p:cNvSpPr txBox="1"/>
          <p:nvPr/>
        </p:nvSpPr>
        <p:spPr>
          <a:xfrm>
            <a:off x="4581413" y="3001079"/>
            <a:ext cx="3449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r>
              <a:rPr lang="en-US" sz="9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=0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F1B07E56-B21F-B44C-B0F6-3703FF3FF8A2}"/>
              </a:ext>
            </a:extLst>
          </p:cNvPr>
          <p:cNvSpPr txBox="1"/>
          <p:nvPr/>
        </p:nvSpPr>
        <p:spPr>
          <a:xfrm>
            <a:off x="4581412" y="3356031"/>
            <a:ext cx="3449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r>
              <a:rPr lang="en-US" sz="9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=1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844D0DC-303C-1B42-BD7E-6864E326B7C3}"/>
              </a:ext>
            </a:extLst>
          </p:cNvPr>
          <p:cNvSpPr txBox="1"/>
          <p:nvPr/>
        </p:nvSpPr>
        <p:spPr>
          <a:xfrm>
            <a:off x="4581411" y="3733236"/>
            <a:ext cx="3449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r>
              <a:rPr lang="en-US" sz="9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=2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393CEF51-0410-4943-8079-4F19C0E7C70F}"/>
              </a:ext>
            </a:extLst>
          </p:cNvPr>
          <p:cNvSpPr txBox="1"/>
          <p:nvPr/>
        </p:nvSpPr>
        <p:spPr>
          <a:xfrm>
            <a:off x="5028961" y="2707209"/>
            <a:ext cx="4268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j=1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BDF9F6F4-3211-9F4F-BFAF-F49E93CC49F0}"/>
              </a:ext>
            </a:extLst>
          </p:cNvPr>
          <p:cNvSpPr txBox="1"/>
          <p:nvPr/>
        </p:nvSpPr>
        <p:spPr>
          <a:xfrm>
            <a:off x="5411973" y="2707209"/>
            <a:ext cx="4268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j=2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67522393-4945-C74A-BF99-4AE48347E573}"/>
              </a:ext>
            </a:extLst>
          </p:cNvPr>
          <p:cNvSpPr txBox="1"/>
          <p:nvPr/>
        </p:nvSpPr>
        <p:spPr>
          <a:xfrm>
            <a:off x="5242406" y="4072785"/>
            <a:ext cx="4268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t=1</a:t>
            </a:r>
          </a:p>
        </p:txBody>
      </p:sp>
      <p:graphicFrame>
        <p:nvGraphicFramePr>
          <p:cNvPr id="70" name="Table 69">
            <a:extLst>
              <a:ext uri="{FF2B5EF4-FFF2-40B4-BE49-F238E27FC236}">
                <a16:creationId xmlns:a16="http://schemas.microsoft.com/office/drawing/2014/main" id="{DD411442-687A-CB41-BA31-3D43D3287E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061985"/>
              </p:ext>
            </p:extLst>
          </p:nvPr>
        </p:nvGraphicFramePr>
        <p:xfrm>
          <a:off x="6270442" y="2951561"/>
          <a:ext cx="853784" cy="1112520"/>
        </p:xfrm>
        <a:graphic>
          <a:graphicData uri="http://schemas.openxmlformats.org/drawingml/2006/table">
            <a:tbl>
              <a:tblPr firstRow="1" bandRow="1">
                <a:tableStyleId>{003FE7A5-7E04-447B-A1FE-C451DF7360B6}</a:tableStyleId>
              </a:tblPr>
              <a:tblGrid>
                <a:gridCol w="426892">
                  <a:extLst>
                    <a:ext uri="{9D8B030D-6E8A-4147-A177-3AD203B41FA5}">
                      <a16:colId xmlns:a16="http://schemas.microsoft.com/office/drawing/2014/main" val="2286369317"/>
                    </a:ext>
                  </a:extLst>
                </a:gridCol>
                <a:gridCol w="426892">
                  <a:extLst>
                    <a:ext uri="{9D8B030D-6E8A-4147-A177-3AD203B41FA5}">
                      <a16:colId xmlns:a16="http://schemas.microsoft.com/office/drawing/2014/main" val="14011506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89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304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941373"/>
                  </a:ext>
                </a:extLst>
              </a:tr>
            </a:tbl>
          </a:graphicData>
        </a:graphic>
      </p:graphicFrame>
      <p:sp>
        <p:nvSpPr>
          <p:cNvPr id="71" name="TextBox 70">
            <a:extLst>
              <a:ext uri="{FF2B5EF4-FFF2-40B4-BE49-F238E27FC236}">
                <a16:creationId xmlns:a16="http://schemas.microsoft.com/office/drawing/2014/main" id="{DBC12F76-4702-9B48-82E2-C22380C20CFE}"/>
              </a:ext>
            </a:extLst>
          </p:cNvPr>
          <p:cNvSpPr txBox="1"/>
          <p:nvPr/>
        </p:nvSpPr>
        <p:spPr>
          <a:xfrm>
            <a:off x="5890870" y="2974395"/>
            <a:ext cx="3449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r>
              <a:rPr lang="en-US" sz="9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=0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DFCD9326-F48E-844F-867E-41DDA51009CD}"/>
              </a:ext>
            </a:extLst>
          </p:cNvPr>
          <p:cNvSpPr txBox="1"/>
          <p:nvPr/>
        </p:nvSpPr>
        <p:spPr>
          <a:xfrm>
            <a:off x="5890869" y="3329347"/>
            <a:ext cx="3449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r>
              <a:rPr lang="en-US" sz="9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=1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65EEFC63-67FC-6E42-868D-37E45D895358}"/>
              </a:ext>
            </a:extLst>
          </p:cNvPr>
          <p:cNvSpPr txBox="1"/>
          <p:nvPr/>
        </p:nvSpPr>
        <p:spPr>
          <a:xfrm>
            <a:off x="5890868" y="3706552"/>
            <a:ext cx="3449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r>
              <a:rPr lang="en-US" sz="9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=2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C2B89507-070D-4D41-8479-F95848EC624F}"/>
              </a:ext>
            </a:extLst>
          </p:cNvPr>
          <p:cNvSpPr txBox="1"/>
          <p:nvPr/>
        </p:nvSpPr>
        <p:spPr>
          <a:xfrm>
            <a:off x="6322193" y="2707209"/>
            <a:ext cx="4268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j=1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0A80698-AA5A-154F-99BA-AB49B7ED5184}"/>
              </a:ext>
            </a:extLst>
          </p:cNvPr>
          <p:cNvSpPr txBox="1"/>
          <p:nvPr/>
        </p:nvSpPr>
        <p:spPr>
          <a:xfrm>
            <a:off x="6705205" y="2707209"/>
            <a:ext cx="4268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j=2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3209FDB0-A409-484E-AA3E-922F3101B60F}"/>
              </a:ext>
            </a:extLst>
          </p:cNvPr>
          <p:cNvSpPr txBox="1"/>
          <p:nvPr/>
        </p:nvSpPr>
        <p:spPr>
          <a:xfrm>
            <a:off x="6535638" y="4072785"/>
            <a:ext cx="4268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t=1</a:t>
            </a:r>
          </a:p>
        </p:txBody>
      </p:sp>
      <p:graphicFrame>
        <p:nvGraphicFramePr>
          <p:cNvPr id="77" name="Table 76">
            <a:extLst>
              <a:ext uri="{FF2B5EF4-FFF2-40B4-BE49-F238E27FC236}">
                <a16:creationId xmlns:a16="http://schemas.microsoft.com/office/drawing/2014/main" id="{B0F49A64-D863-2843-A3FB-2C8BEE2B2C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6518472"/>
              </p:ext>
            </p:extLst>
          </p:nvPr>
        </p:nvGraphicFramePr>
        <p:xfrm>
          <a:off x="7607556" y="2951561"/>
          <a:ext cx="853784" cy="1112520"/>
        </p:xfrm>
        <a:graphic>
          <a:graphicData uri="http://schemas.openxmlformats.org/drawingml/2006/table">
            <a:tbl>
              <a:tblPr firstRow="1" bandRow="1">
                <a:tableStyleId>{003FE7A5-7E04-447B-A1FE-C451DF7360B6}</a:tableStyleId>
              </a:tblPr>
              <a:tblGrid>
                <a:gridCol w="426892">
                  <a:extLst>
                    <a:ext uri="{9D8B030D-6E8A-4147-A177-3AD203B41FA5}">
                      <a16:colId xmlns:a16="http://schemas.microsoft.com/office/drawing/2014/main" val="2286369317"/>
                    </a:ext>
                  </a:extLst>
                </a:gridCol>
                <a:gridCol w="426892">
                  <a:extLst>
                    <a:ext uri="{9D8B030D-6E8A-4147-A177-3AD203B41FA5}">
                      <a16:colId xmlns:a16="http://schemas.microsoft.com/office/drawing/2014/main" val="14011506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9089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43043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9941373"/>
                  </a:ext>
                </a:extLst>
              </a:tr>
            </a:tbl>
          </a:graphicData>
        </a:graphic>
      </p:graphicFrame>
      <p:sp>
        <p:nvSpPr>
          <p:cNvPr id="78" name="TextBox 77">
            <a:extLst>
              <a:ext uri="{FF2B5EF4-FFF2-40B4-BE49-F238E27FC236}">
                <a16:creationId xmlns:a16="http://schemas.microsoft.com/office/drawing/2014/main" id="{0A7D02BF-C34E-6243-BA58-4D50DD23B068}"/>
              </a:ext>
            </a:extLst>
          </p:cNvPr>
          <p:cNvSpPr txBox="1"/>
          <p:nvPr/>
        </p:nvSpPr>
        <p:spPr>
          <a:xfrm>
            <a:off x="7227984" y="2974395"/>
            <a:ext cx="3449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r>
              <a:rPr lang="en-US" sz="9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=0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132903F-0396-014A-B6DF-08FD0671E7E2}"/>
              </a:ext>
            </a:extLst>
          </p:cNvPr>
          <p:cNvSpPr txBox="1"/>
          <p:nvPr/>
        </p:nvSpPr>
        <p:spPr>
          <a:xfrm>
            <a:off x="7227983" y="3329347"/>
            <a:ext cx="3449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r>
              <a:rPr lang="en-US" sz="9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=1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5B491CB-D1F9-1E45-B7AE-5FBE1B58B501}"/>
              </a:ext>
            </a:extLst>
          </p:cNvPr>
          <p:cNvSpPr txBox="1"/>
          <p:nvPr/>
        </p:nvSpPr>
        <p:spPr>
          <a:xfrm>
            <a:off x="7227982" y="3706552"/>
            <a:ext cx="34490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 err="1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i</a:t>
            </a:r>
            <a:r>
              <a:rPr lang="en-US" sz="9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=2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128D962-C90C-7D4E-B63F-9984457D89A9}"/>
              </a:ext>
            </a:extLst>
          </p:cNvPr>
          <p:cNvSpPr txBox="1"/>
          <p:nvPr/>
        </p:nvSpPr>
        <p:spPr>
          <a:xfrm>
            <a:off x="7659307" y="2707209"/>
            <a:ext cx="4268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j=1</a:t>
            </a: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19C6CDF0-6212-BD43-A32D-75910BC89E87}"/>
              </a:ext>
            </a:extLst>
          </p:cNvPr>
          <p:cNvSpPr txBox="1"/>
          <p:nvPr/>
        </p:nvSpPr>
        <p:spPr>
          <a:xfrm>
            <a:off x="8042319" y="2707209"/>
            <a:ext cx="4268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j=2</a:t>
            </a: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BCFA2B23-A3C8-3948-A4D6-21CBFC81F221}"/>
              </a:ext>
            </a:extLst>
          </p:cNvPr>
          <p:cNvSpPr txBox="1"/>
          <p:nvPr/>
        </p:nvSpPr>
        <p:spPr>
          <a:xfrm>
            <a:off x="7872752" y="4072785"/>
            <a:ext cx="42689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t=1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9C1535C2-8799-8E43-8FAE-306CFF48EA7A}"/>
              </a:ext>
            </a:extLst>
          </p:cNvPr>
          <p:cNvSpPr txBox="1"/>
          <p:nvPr/>
        </p:nvSpPr>
        <p:spPr>
          <a:xfrm>
            <a:off x="2477663" y="3305746"/>
            <a:ext cx="8026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Resources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E8D5C3B8-CDCA-1D45-ACA9-21D4B777FE9E}"/>
              </a:ext>
            </a:extLst>
          </p:cNvPr>
          <p:cNvSpPr txBox="1"/>
          <p:nvPr/>
        </p:nvSpPr>
        <p:spPr>
          <a:xfrm>
            <a:off x="3781786" y="2483558"/>
            <a:ext cx="66650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Agents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FCB7031-EBB5-9E4A-B8AC-290F8989F7B4}"/>
              </a:ext>
            </a:extLst>
          </p:cNvPr>
          <p:cNvSpPr txBox="1"/>
          <p:nvPr/>
        </p:nvSpPr>
        <p:spPr>
          <a:xfrm>
            <a:off x="5838863" y="4296644"/>
            <a:ext cx="49119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b="1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Time</a:t>
            </a:r>
          </a:p>
        </p:txBody>
      </p:sp>
      <p:pic>
        <p:nvPicPr>
          <p:cNvPr id="87" name="Picture 2">
            <a:extLst>
              <a:ext uri="{FF2B5EF4-FFF2-40B4-BE49-F238E27FC236}">
                <a16:creationId xmlns:a16="http://schemas.microsoft.com/office/drawing/2014/main" id="{DA587445-B72C-994D-9A15-AE3640815DC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757" r="21298" b="23928"/>
          <a:stretch/>
        </p:blipFill>
        <p:spPr bwMode="auto">
          <a:xfrm>
            <a:off x="5334489" y="808647"/>
            <a:ext cx="2921275" cy="15393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8" name="Picture 87">
            <a:extLst>
              <a:ext uri="{FF2B5EF4-FFF2-40B4-BE49-F238E27FC236}">
                <a16:creationId xmlns:a16="http://schemas.microsoft.com/office/drawing/2014/main" id="{4FAF8B69-8826-0444-8B75-1BE5AB2287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55" t="36999" r="30656" b="37464"/>
          <a:stretch/>
        </p:blipFill>
        <p:spPr>
          <a:xfrm>
            <a:off x="1166282" y="3671979"/>
            <a:ext cx="1745089" cy="516222"/>
          </a:xfrm>
          <a:prstGeom prst="rect">
            <a:avLst/>
          </a:prstGeom>
          <a:ln w="38100">
            <a:solidFill>
              <a:schemeClr val="accent1">
                <a:shade val="50000"/>
              </a:schemeClr>
            </a:solidFill>
          </a:ln>
        </p:spPr>
      </p:pic>
      <p:sp>
        <p:nvSpPr>
          <p:cNvPr id="51" name="Rectangle 50">
            <a:extLst>
              <a:ext uri="{FF2B5EF4-FFF2-40B4-BE49-F238E27FC236}">
                <a16:creationId xmlns:a16="http://schemas.microsoft.com/office/drawing/2014/main" id="{906112FE-E342-C64C-BC07-012D77742C1D}"/>
              </a:ext>
            </a:extLst>
          </p:cNvPr>
          <p:cNvSpPr/>
          <p:nvPr/>
        </p:nvSpPr>
        <p:spPr>
          <a:xfrm>
            <a:off x="3639339" y="3706552"/>
            <a:ext cx="420638" cy="3575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4B5DAA72-1326-D04B-8A9A-0169F70288D2}"/>
              </a:ext>
            </a:extLst>
          </p:cNvPr>
          <p:cNvSpPr/>
          <p:nvPr/>
        </p:nvSpPr>
        <p:spPr>
          <a:xfrm>
            <a:off x="4981194" y="3706551"/>
            <a:ext cx="420638" cy="357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DC19D3CE-651C-8942-85C1-C089043FA0A8}"/>
              </a:ext>
            </a:extLst>
          </p:cNvPr>
          <p:cNvSpPr/>
          <p:nvPr/>
        </p:nvSpPr>
        <p:spPr>
          <a:xfrm>
            <a:off x="5409646" y="3706550"/>
            <a:ext cx="420638" cy="3575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33FB8EC7-65FE-B447-996E-651F438B92F7}"/>
              </a:ext>
            </a:extLst>
          </p:cNvPr>
          <p:cNvSpPr/>
          <p:nvPr/>
        </p:nvSpPr>
        <p:spPr>
          <a:xfrm>
            <a:off x="6696976" y="3337347"/>
            <a:ext cx="420638" cy="35752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D38378ED-D610-1C4D-B874-14F0D60E0685}"/>
              </a:ext>
            </a:extLst>
          </p:cNvPr>
          <p:cNvSpPr/>
          <p:nvPr/>
        </p:nvSpPr>
        <p:spPr>
          <a:xfrm>
            <a:off x="6696976" y="3700367"/>
            <a:ext cx="420638" cy="35752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46FF9132-C2CE-E448-A697-F42734F7F02A}"/>
              </a:ext>
            </a:extLst>
          </p:cNvPr>
          <p:cNvSpPr/>
          <p:nvPr/>
        </p:nvSpPr>
        <p:spPr>
          <a:xfrm>
            <a:off x="6696976" y="2965691"/>
            <a:ext cx="420638" cy="35752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89037BD7-DEFB-7E41-8B82-9631E2860E44}"/>
              </a:ext>
            </a:extLst>
          </p:cNvPr>
          <p:cNvSpPr/>
          <p:nvPr/>
        </p:nvSpPr>
        <p:spPr>
          <a:xfrm>
            <a:off x="8045445" y="3330554"/>
            <a:ext cx="420638" cy="35752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38F80BA2-3385-EE47-9F7E-744F2A60ABD2}"/>
              </a:ext>
            </a:extLst>
          </p:cNvPr>
          <p:cNvSpPr/>
          <p:nvPr/>
        </p:nvSpPr>
        <p:spPr>
          <a:xfrm>
            <a:off x="8045445" y="3693574"/>
            <a:ext cx="420638" cy="35752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556031FE-0AE6-6D4B-8A1C-DA633E2ABED1}"/>
              </a:ext>
            </a:extLst>
          </p:cNvPr>
          <p:cNvSpPr/>
          <p:nvPr/>
        </p:nvSpPr>
        <p:spPr>
          <a:xfrm>
            <a:off x="8045445" y="2958898"/>
            <a:ext cx="420638" cy="35752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8EE6E8BF-8C65-0949-B41C-8617F49610BD}"/>
              </a:ext>
            </a:extLst>
          </p:cNvPr>
          <p:cNvSpPr/>
          <p:nvPr/>
        </p:nvSpPr>
        <p:spPr>
          <a:xfrm>
            <a:off x="5420893" y="3330554"/>
            <a:ext cx="420638" cy="35752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36840E70-CF8A-8244-967A-F33F9C6D42E3}"/>
              </a:ext>
            </a:extLst>
          </p:cNvPr>
          <p:cNvSpPr/>
          <p:nvPr/>
        </p:nvSpPr>
        <p:spPr>
          <a:xfrm>
            <a:off x="5420893" y="3693574"/>
            <a:ext cx="420638" cy="35752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16FA522F-185E-BC4B-828D-66694571C182}"/>
              </a:ext>
            </a:extLst>
          </p:cNvPr>
          <p:cNvSpPr/>
          <p:nvPr/>
        </p:nvSpPr>
        <p:spPr>
          <a:xfrm>
            <a:off x="5420893" y="2958898"/>
            <a:ext cx="420638" cy="357527"/>
          </a:xfrm>
          <a:prstGeom prst="rect">
            <a:avLst/>
          </a:prstGeom>
          <a:solidFill>
            <a:schemeClr val="accent5"/>
          </a:solidFill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3"/>
              </a:solidFill>
            </a:endParaRPr>
          </a:p>
        </p:txBody>
      </p:sp>
      <p:pic>
        <p:nvPicPr>
          <p:cNvPr id="109" name="Picture 108">
            <a:extLst>
              <a:ext uri="{FF2B5EF4-FFF2-40B4-BE49-F238E27FC236}">
                <a16:creationId xmlns:a16="http://schemas.microsoft.com/office/drawing/2014/main" id="{FB9C7560-18E9-2549-A1F4-B5580B08082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55" t="62078" r="30656" b="15011"/>
          <a:stretch/>
        </p:blipFill>
        <p:spPr>
          <a:xfrm>
            <a:off x="6626188" y="4279561"/>
            <a:ext cx="1745089" cy="463136"/>
          </a:xfrm>
          <a:prstGeom prst="rect">
            <a:avLst/>
          </a:prstGeom>
          <a:ln w="31750">
            <a:solidFill>
              <a:schemeClr val="accent5"/>
            </a:solidFill>
          </a:ln>
          <a:effectLst>
            <a:outerShdw blurRad="50800" dist="50800" dir="5400000" algn="ctr" rotWithShape="0">
              <a:srgbClr val="7030A0">
                <a:alpha val="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88860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92" grpId="0" animBg="1"/>
      <p:bldP spid="93" grpId="0" animBg="1"/>
      <p:bldP spid="98" grpId="0" animBg="1"/>
      <p:bldP spid="99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3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fld id="{00000000-1234-1234-1234-123412341234}" type="slidenum">
              <a:rPr lang="en-US" sz="1300" b="1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</a:t>
            </a:fld>
            <a:endParaRPr sz="1300" b="1" i="0" u="none" strike="noStrike" cap="none">
              <a:solidFill>
                <a:schemeClr val="dk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A6F677-AF2F-7C43-9E7A-9F57C1221F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55" t="36999" r="30656" b="3174"/>
          <a:stretch/>
        </p:blipFill>
        <p:spPr>
          <a:xfrm>
            <a:off x="1058530" y="2205773"/>
            <a:ext cx="1866217" cy="129333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C822EF-F974-374D-B9C9-6056D96CB8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555" t="2963" r="30656" b="69103"/>
          <a:stretch/>
        </p:blipFill>
        <p:spPr>
          <a:xfrm>
            <a:off x="1167425" y="1240097"/>
            <a:ext cx="1806986" cy="58471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69D867-4083-584E-8E20-02BEB95CDAB1}"/>
                  </a:ext>
                </a:extLst>
              </p:cNvPr>
              <p:cNvSpPr txBox="1"/>
              <p:nvPr/>
            </p:nvSpPr>
            <p:spPr>
              <a:xfrm>
                <a:off x="3052240" y="1690865"/>
                <a:ext cx="1943570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000" i="1" smtClean="0">
                        <a:latin typeface="Cambria Math" panose="02040503050406030204" pitchFamily="18" charset="0"/>
                      </a:rPr>
                      <m:t>∈</m:t>
                    </m:r>
                    <m:d>
                      <m:dPr>
                        <m:begChr m:val="{"/>
                        <m:endChr m:val="}"/>
                        <m:ctrlPr>
                          <a:rPr lang="en-US" sz="1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000" i="1">
                            <a:latin typeface="Cambria Math" panose="02040503050406030204" pitchFamily="18" charset="0"/>
                          </a:rPr>
                          <m:t>0,1</m:t>
                        </m:r>
                      </m:e>
                    </m:d>
                    <m:r>
                      <a:rPr lang="en-US" sz="1000" b="0" i="1" smtClean="0">
                        <a:latin typeface="Cambria Math" panose="02040503050406030204" pitchFamily="18" charset="0"/>
                      </a:rPr>
                      <m:t>. </m:t>
                    </m:r>
                  </m:oMath>
                </a14:m>
                <a:r>
                  <a:rPr lang="en-US" sz="1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Binary match variable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8469D867-4083-584E-8E20-02BEB95CD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240" y="1690865"/>
                <a:ext cx="1943570" cy="246221"/>
              </a:xfrm>
              <a:prstGeom prst="rect">
                <a:avLst/>
              </a:prstGeom>
              <a:blipFill>
                <a:blip r:embed="rId4"/>
                <a:stretch>
                  <a:fillRect b="-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6B5935-4861-FE4D-B977-601C1E7F66BC}"/>
                  </a:ext>
                </a:extLst>
              </p:cNvPr>
              <p:cNvSpPr txBox="1"/>
              <p:nvPr/>
            </p:nvSpPr>
            <p:spPr>
              <a:xfrm>
                <a:off x="3127121" y="1240097"/>
                <a:ext cx="146357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sz="100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sz="1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ℜ</m:t>
                    </m:r>
                    <m:r>
                      <a:rPr lang="en-US" sz="1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. </m:t>
                    </m:r>
                    <m:r>
                      <m:rPr>
                        <m:sty m:val="p"/>
                      </m:rPr>
                      <a:rPr lang="en-US" sz="1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US" sz="1000" dirty="0">
                    <a:latin typeface="Helvetica Neue" panose="02000503000000020004" pitchFamily="2" charset="0"/>
                    <a:ea typeface="Helvetica Neue" panose="02000503000000020004" pitchFamily="2" charset="0"/>
                    <a:cs typeface="Helvetica Neue" panose="02000503000000020004" pitchFamily="2" charset="0"/>
                  </a:rPr>
                  <a:t>atch quality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96B5935-4861-FE4D-B977-601C1E7F66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121" y="1240097"/>
                <a:ext cx="1463571" cy="246221"/>
              </a:xfrm>
              <a:prstGeom prst="rect">
                <a:avLst/>
              </a:prstGeom>
              <a:blipFill>
                <a:blip r:embed="rId5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251CF7BA-E53D-D441-9C8C-B1A06AB5EF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9811" r="3058" b="63904"/>
          <a:stretch/>
        </p:blipFill>
        <p:spPr>
          <a:xfrm>
            <a:off x="6010483" y="1176720"/>
            <a:ext cx="1851880" cy="52633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D572161-DE87-764F-8C2D-3AD330E53A2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9316"/>
          <a:stretch/>
        </p:blipFill>
        <p:spPr>
          <a:xfrm>
            <a:off x="6323251" y="2802740"/>
            <a:ext cx="1642739" cy="295838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8FFFC82-5D8D-3A4C-A0D1-2C2E7D9F03A2}"/>
              </a:ext>
            </a:extLst>
          </p:cNvPr>
          <p:cNvGrpSpPr/>
          <p:nvPr/>
        </p:nvGrpSpPr>
        <p:grpSpPr>
          <a:xfrm>
            <a:off x="5967550" y="2206218"/>
            <a:ext cx="2127721" cy="526331"/>
            <a:chOff x="26702409" y="8225040"/>
            <a:chExt cx="6162141" cy="1518124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0BCF0365-48D7-334D-93BB-192F34E222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8837" t="55542" r="37298" b="10445"/>
            <a:stretch/>
          </p:blipFill>
          <p:spPr>
            <a:xfrm>
              <a:off x="27479547" y="8225040"/>
              <a:ext cx="2367815" cy="151812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F4F5BC2-8A34-BF48-B11A-0A65E36288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1689" t="61416" r="1" b="19886"/>
            <a:stretch/>
          </p:blipFill>
          <p:spPr>
            <a:xfrm>
              <a:off x="29063465" y="8531240"/>
              <a:ext cx="3801085" cy="834524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8689F1A8-E41B-BF40-AE80-16E7D28FCE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638" t="63836" r="59577" b="21584"/>
            <a:stretch/>
          </p:blipFill>
          <p:spPr>
            <a:xfrm>
              <a:off x="26702409" y="8623106"/>
              <a:ext cx="1665397" cy="65079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0B54D6B-4615-3B44-90E6-2C282F486556}"/>
                  </a:ext>
                </a:extLst>
              </p:cNvPr>
              <p:cNvSpPr txBox="1"/>
              <p:nvPr/>
            </p:nvSpPr>
            <p:spPr>
              <a:xfrm>
                <a:off x="1509892" y="1867160"/>
                <a:ext cx="96349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𝑠𝑢𝑐h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𝑡h𝑎𝑡</m:t>
                      </m:r>
                    </m:oMath>
                  </m:oMathPara>
                </a14:m>
                <a:endParaRPr lang="en-US" sz="1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70B54D6B-4615-3B44-90E6-2C282F4865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9892" y="1867160"/>
                <a:ext cx="963491" cy="246221"/>
              </a:xfrm>
              <a:prstGeom prst="rect">
                <a:avLst/>
              </a:prstGeom>
              <a:blipFill>
                <a:blip r:embed="rId8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178C30F-91CC-2C47-B101-E854E0B7E282}"/>
                  </a:ext>
                </a:extLst>
              </p:cNvPr>
              <p:cNvSpPr txBox="1"/>
              <p:nvPr/>
            </p:nvSpPr>
            <p:spPr>
              <a:xfrm>
                <a:off x="6502664" y="1822292"/>
                <a:ext cx="963491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𝑠𝑢𝑐h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 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  <a:ea typeface="Helvetica Neue" panose="02000503000000020004" pitchFamily="2" charset="0"/>
                          <a:cs typeface="Helvetica Neue" panose="02000503000000020004" pitchFamily="2" charset="0"/>
                        </a:rPr>
                        <m:t>𝑡h𝑎𝑡</m:t>
                      </m:r>
                    </m:oMath>
                  </m:oMathPara>
                </a14:m>
                <a:endParaRPr lang="en-US" sz="1000" dirty="0">
                  <a:latin typeface="Helvetica Neue" panose="02000503000000020004" pitchFamily="2" charset="0"/>
                  <a:ea typeface="Helvetica Neue" panose="02000503000000020004" pitchFamily="2" charset="0"/>
                  <a:cs typeface="Helvetica Neue" panose="02000503000000020004" pitchFamily="2" charset="0"/>
                </a:endParaRPr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6178C30F-91CC-2C47-B101-E854E0B7E2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2664" y="1822292"/>
                <a:ext cx="963491" cy="246221"/>
              </a:xfrm>
              <a:prstGeom prst="rect">
                <a:avLst/>
              </a:prstGeom>
              <a:blipFill>
                <a:blip r:embed="rId9"/>
                <a:stretch>
                  <a:fillRect b="-4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>
            <a:extLst>
              <a:ext uri="{FF2B5EF4-FFF2-40B4-BE49-F238E27FC236}">
                <a16:creationId xmlns:a16="http://schemas.microsoft.com/office/drawing/2014/main" id="{A130B316-C557-9846-A0EF-4686733C3B98}"/>
              </a:ext>
            </a:extLst>
          </p:cNvPr>
          <p:cNvSpPr txBox="1"/>
          <p:nvPr/>
        </p:nvSpPr>
        <p:spPr>
          <a:xfrm>
            <a:off x="1044745" y="949185"/>
            <a:ext cx="2320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Primal Linear Program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8A56B2C-A25F-E94E-BF9E-E842E84F981D}"/>
              </a:ext>
            </a:extLst>
          </p:cNvPr>
          <p:cNvSpPr txBox="1"/>
          <p:nvPr/>
        </p:nvSpPr>
        <p:spPr>
          <a:xfrm>
            <a:off x="6002828" y="932320"/>
            <a:ext cx="19631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Helvetica" pitchFamily="2" charset="0"/>
              </a:rPr>
              <a:t>Dual Linear Program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78DCF9B-AC23-6B4E-BA70-A21835775539}"/>
              </a:ext>
            </a:extLst>
          </p:cNvPr>
          <p:cNvSpPr/>
          <p:nvPr/>
        </p:nvSpPr>
        <p:spPr>
          <a:xfrm>
            <a:off x="3105701" y="429001"/>
            <a:ext cx="275926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>
                <a:latin typeface="Helvetica" pitchFamily="2" charset="0"/>
              </a:rPr>
              <a:t>Problem Formulation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3053747-962C-7140-8E88-D694C405243A}"/>
              </a:ext>
            </a:extLst>
          </p:cNvPr>
          <p:cNvCxnSpPr>
            <a:cxnSpLocks/>
          </p:cNvCxnSpPr>
          <p:nvPr/>
        </p:nvCxnSpPr>
        <p:spPr>
          <a:xfrm flipH="1" flipV="1">
            <a:off x="2382576" y="1650016"/>
            <a:ext cx="750943" cy="15618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6D76DC7-AEFC-074A-A624-B7063040916E}"/>
              </a:ext>
            </a:extLst>
          </p:cNvPr>
          <p:cNvCxnSpPr>
            <a:cxnSpLocks/>
          </p:cNvCxnSpPr>
          <p:nvPr/>
        </p:nvCxnSpPr>
        <p:spPr>
          <a:xfrm flipH="1">
            <a:off x="2754324" y="1376821"/>
            <a:ext cx="553851" cy="74605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FBF5C174-4999-2342-A8B8-CF57BA62E083}"/>
              </a:ext>
            </a:extLst>
          </p:cNvPr>
          <p:cNvCxnSpPr>
            <a:cxnSpLocks/>
          </p:cNvCxnSpPr>
          <p:nvPr/>
        </p:nvCxnSpPr>
        <p:spPr>
          <a:xfrm flipV="1">
            <a:off x="5972236" y="2989986"/>
            <a:ext cx="494134" cy="140677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393FD176-5611-5744-B2E3-453A6E45A7A8}"/>
              </a:ext>
            </a:extLst>
          </p:cNvPr>
          <p:cNvSpPr txBox="1"/>
          <p:nvPr/>
        </p:nvSpPr>
        <p:spPr>
          <a:xfrm>
            <a:off x="4130082" y="2989986"/>
            <a:ext cx="186621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Dual: Resource use over time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8ABCECC-FEC9-774A-9EA2-48514A279A72}"/>
              </a:ext>
            </a:extLst>
          </p:cNvPr>
          <p:cNvCxnSpPr>
            <a:cxnSpLocks/>
          </p:cNvCxnSpPr>
          <p:nvPr/>
        </p:nvCxnSpPr>
        <p:spPr>
          <a:xfrm flipV="1">
            <a:off x="6875370" y="3106599"/>
            <a:ext cx="1" cy="290963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>
            <a:extLst>
              <a:ext uri="{FF2B5EF4-FFF2-40B4-BE49-F238E27FC236}">
                <a16:creationId xmlns:a16="http://schemas.microsoft.com/office/drawing/2014/main" id="{ACAF455A-4B29-2B45-AEB8-8111FE172000}"/>
              </a:ext>
            </a:extLst>
          </p:cNvPr>
          <p:cNvSpPr/>
          <p:nvPr/>
        </p:nvSpPr>
        <p:spPr>
          <a:xfrm>
            <a:off x="6265644" y="3388291"/>
            <a:ext cx="126188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Dual: Agent quality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9874E1B-0A43-F34B-B666-781C6C1AE78C}"/>
              </a:ext>
            </a:extLst>
          </p:cNvPr>
          <p:cNvSpPr txBox="1"/>
          <p:nvPr/>
        </p:nvSpPr>
        <p:spPr>
          <a:xfrm>
            <a:off x="2382576" y="3841848"/>
            <a:ext cx="411452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Helvetica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Directly solving the primal is infeasible. How to derive an online dual assignment strategy based on these offline formulations? </a:t>
            </a:r>
          </a:p>
        </p:txBody>
      </p:sp>
    </p:spTree>
    <p:extLst>
      <p:ext uri="{BB962C8B-B14F-4D97-AF65-F5344CB8AC3E}">
        <p14:creationId xmlns:p14="http://schemas.microsoft.com/office/powerpoint/2010/main" val="4074893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</p:bldLst>
  </p:timing>
</p:sld>
</file>

<file path=ppt/theme/theme1.xml><?xml version="1.0" encoding="utf-8"?>
<a:theme xmlns:a="http://schemas.openxmlformats.org/drawingml/2006/main" name="Jacquenett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</TotalTime>
  <Words>1016</Words>
  <Application>Microsoft Macintosh PowerPoint</Application>
  <PresentationFormat>On-screen Show (16:9)</PresentationFormat>
  <Paragraphs>224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7" baseType="lpstr">
      <vt:lpstr>Work Sans</vt:lpstr>
      <vt:lpstr>Calibri</vt:lpstr>
      <vt:lpstr>Cambria Math</vt:lpstr>
      <vt:lpstr>Arial</vt:lpstr>
      <vt:lpstr>Helvetica</vt:lpstr>
      <vt:lpstr>Work Sans Light</vt:lpstr>
      <vt:lpstr>Gill Sans Light</vt:lpstr>
      <vt:lpstr>Helvetica Neue</vt:lpstr>
      <vt:lpstr>Helvetica Light</vt:lpstr>
      <vt:lpstr>Jacquenetta template</vt:lpstr>
      <vt:lpstr>PowerPoint Presentation</vt:lpstr>
      <vt:lpstr>Overview</vt:lpstr>
      <vt:lpstr>PowerPoint Presentation</vt:lpstr>
      <vt:lpstr>PowerPoint Presentation</vt:lpstr>
      <vt:lpstr>PowerPoint Presentation</vt:lpstr>
      <vt:lpstr>Overview</vt:lpstr>
      <vt:lpstr>PowerPoint Presentation</vt:lpstr>
      <vt:lpstr>PowerPoint Presentation</vt:lpstr>
      <vt:lpstr>PowerPoint Presentation</vt:lpstr>
      <vt:lpstr>PowerPoint Presentation</vt:lpstr>
      <vt:lpstr>Overview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luke guerdan</cp:lastModifiedBy>
  <cp:revision>35</cp:revision>
  <dcterms:modified xsi:type="dcterms:W3CDTF">2019-08-01T18:46:33Z</dcterms:modified>
</cp:coreProperties>
</file>